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18"/>
  </p:notesMasterIdLst>
  <p:sldIdLst>
    <p:sldId id="256" r:id="rId2"/>
    <p:sldId id="258" r:id="rId3"/>
    <p:sldId id="259" r:id="rId4"/>
    <p:sldId id="335" r:id="rId5"/>
    <p:sldId id="384" r:id="rId6"/>
    <p:sldId id="386" r:id="rId7"/>
    <p:sldId id="387" r:id="rId8"/>
    <p:sldId id="336" r:id="rId9"/>
    <p:sldId id="262" r:id="rId10"/>
    <p:sldId id="267" r:id="rId11"/>
    <p:sldId id="337" r:id="rId12"/>
    <p:sldId id="265" r:id="rId13"/>
    <p:sldId id="366" r:id="rId14"/>
    <p:sldId id="371" r:id="rId15"/>
    <p:sldId id="358" r:id="rId16"/>
    <p:sldId id="367" r:id="rId17"/>
    <p:sldId id="378" r:id="rId18"/>
    <p:sldId id="359" r:id="rId19"/>
    <p:sldId id="368" r:id="rId20"/>
    <p:sldId id="379" r:id="rId21"/>
    <p:sldId id="360" r:id="rId22"/>
    <p:sldId id="369" r:id="rId23"/>
    <p:sldId id="380" r:id="rId24"/>
    <p:sldId id="361" r:id="rId25"/>
    <p:sldId id="370" r:id="rId26"/>
    <p:sldId id="381" r:id="rId27"/>
    <p:sldId id="362" r:id="rId28"/>
    <p:sldId id="365" r:id="rId29"/>
    <p:sldId id="382" r:id="rId30"/>
    <p:sldId id="377" r:id="rId31"/>
    <p:sldId id="383" r:id="rId32"/>
    <p:sldId id="443" r:id="rId33"/>
    <p:sldId id="338" r:id="rId34"/>
    <p:sldId id="401" r:id="rId35"/>
    <p:sldId id="402" r:id="rId36"/>
    <p:sldId id="403" r:id="rId37"/>
    <p:sldId id="404" r:id="rId38"/>
    <p:sldId id="406" r:id="rId39"/>
    <p:sldId id="343" r:id="rId40"/>
    <p:sldId id="390" r:id="rId41"/>
    <p:sldId id="392" r:id="rId42"/>
    <p:sldId id="393" r:id="rId43"/>
    <p:sldId id="391" r:id="rId44"/>
    <p:sldId id="444" r:id="rId45"/>
    <p:sldId id="394" r:id="rId46"/>
    <p:sldId id="396" r:id="rId47"/>
    <p:sldId id="395" r:id="rId48"/>
    <p:sldId id="397" r:id="rId49"/>
    <p:sldId id="416" r:id="rId50"/>
    <p:sldId id="445" r:id="rId51"/>
    <p:sldId id="446" r:id="rId52"/>
    <p:sldId id="447" r:id="rId53"/>
    <p:sldId id="448" r:id="rId54"/>
    <p:sldId id="405" r:id="rId55"/>
    <p:sldId id="407" r:id="rId56"/>
    <p:sldId id="409" r:id="rId57"/>
    <p:sldId id="408" r:id="rId58"/>
    <p:sldId id="410" r:id="rId59"/>
    <p:sldId id="411" r:id="rId60"/>
    <p:sldId id="412" r:id="rId61"/>
    <p:sldId id="417" r:id="rId62"/>
    <p:sldId id="414" r:id="rId63"/>
    <p:sldId id="418" r:id="rId64"/>
    <p:sldId id="419" r:id="rId65"/>
    <p:sldId id="420" r:id="rId66"/>
    <p:sldId id="422" r:id="rId67"/>
    <p:sldId id="423" r:id="rId68"/>
    <p:sldId id="425" r:id="rId69"/>
    <p:sldId id="426" r:id="rId70"/>
    <p:sldId id="449" r:id="rId71"/>
    <p:sldId id="430" r:id="rId72"/>
    <p:sldId id="431" r:id="rId73"/>
    <p:sldId id="432" r:id="rId74"/>
    <p:sldId id="433" r:id="rId75"/>
    <p:sldId id="434" r:id="rId76"/>
    <p:sldId id="435" r:id="rId77"/>
    <p:sldId id="436" r:id="rId78"/>
    <p:sldId id="450" r:id="rId79"/>
    <p:sldId id="451" r:id="rId80"/>
    <p:sldId id="452" r:id="rId81"/>
    <p:sldId id="441" r:id="rId82"/>
    <p:sldId id="453" r:id="rId83"/>
    <p:sldId id="454" r:id="rId84"/>
    <p:sldId id="455" r:id="rId85"/>
    <p:sldId id="456" r:id="rId86"/>
    <p:sldId id="457" r:id="rId87"/>
    <p:sldId id="458" r:id="rId88"/>
    <p:sldId id="459" r:id="rId89"/>
    <p:sldId id="460" r:id="rId90"/>
    <p:sldId id="461" r:id="rId91"/>
    <p:sldId id="462" r:id="rId92"/>
    <p:sldId id="463" r:id="rId93"/>
    <p:sldId id="464" r:id="rId94"/>
    <p:sldId id="465" r:id="rId95"/>
    <p:sldId id="466" r:id="rId96"/>
    <p:sldId id="438" r:id="rId97"/>
    <p:sldId id="439" r:id="rId98"/>
    <p:sldId id="467" r:id="rId99"/>
    <p:sldId id="468" r:id="rId100"/>
    <p:sldId id="350" r:id="rId101"/>
    <p:sldId id="469" r:id="rId102"/>
    <p:sldId id="470" r:id="rId103"/>
    <p:sldId id="471" r:id="rId104"/>
    <p:sldId id="472" r:id="rId105"/>
    <p:sldId id="388" r:id="rId106"/>
    <p:sldId id="473" r:id="rId107"/>
    <p:sldId id="474" r:id="rId108"/>
    <p:sldId id="475" r:id="rId109"/>
    <p:sldId id="364" r:id="rId110"/>
    <p:sldId id="442" r:id="rId111"/>
    <p:sldId id="479" r:id="rId112"/>
    <p:sldId id="476" r:id="rId113"/>
    <p:sldId id="477" r:id="rId114"/>
    <p:sldId id="478" r:id="rId115"/>
    <p:sldId id="480" r:id="rId116"/>
    <p:sldId id="481" r:id="rId117"/>
  </p:sldIdLst>
  <p:sldSz cx="9144000" cy="5143500" type="screen16x9"/>
  <p:notesSz cx="6858000" cy="9144000"/>
  <p:embeddedFontLst>
    <p:embeddedFont>
      <p:font typeface="Coming Soon" panose="020B0604020202020204" charset="0"/>
      <p:regular r:id="rId119"/>
    </p:embeddedFont>
    <p:embeddedFont>
      <p:font typeface="Concert One" pitchFamily="2" charset="0"/>
      <p:regular r:id="rId120"/>
    </p:embeddedFont>
    <p:embeddedFont>
      <p:font typeface="Roboto Mono Medium" panose="00000009000000000000" pitchFamily="49" charset="0"/>
      <p:regular r:id="rId121"/>
      <p:bold r:id="rId122"/>
      <p:italic r:id="rId123"/>
      <p:boldItalic r:id="rId1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6FD0985B-68FF-4CC7-9BB3-C9BFA8BEC52E}">
          <p14:sldIdLst>
            <p14:sldId id="256"/>
            <p14:sldId id="258"/>
          </p14:sldIdLst>
        </p14:section>
        <p14:section name="Project Introduction" id="{B9D61E67-2013-480C-818B-641E2D85E2ED}">
          <p14:sldIdLst>
            <p14:sldId id="259"/>
            <p14:sldId id="335"/>
            <p14:sldId id="384"/>
            <p14:sldId id="386"/>
            <p14:sldId id="387"/>
          </p14:sldIdLst>
        </p14:section>
        <p14:section name="Needfinding" id="{8B65AC0B-32F3-41B3-8A7E-F193DA697463}">
          <p14:sldIdLst>
            <p14:sldId id="336"/>
            <p14:sldId id="262"/>
            <p14:sldId id="267"/>
            <p14:sldId id="337"/>
            <p14:sldId id="265"/>
            <p14:sldId id="366"/>
            <p14:sldId id="371"/>
            <p14:sldId id="358"/>
            <p14:sldId id="367"/>
            <p14:sldId id="378"/>
            <p14:sldId id="359"/>
            <p14:sldId id="368"/>
            <p14:sldId id="379"/>
            <p14:sldId id="360"/>
            <p14:sldId id="369"/>
            <p14:sldId id="380"/>
            <p14:sldId id="361"/>
            <p14:sldId id="370"/>
            <p14:sldId id="381"/>
            <p14:sldId id="362"/>
            <p14:sldId id="365"/>
            <p14:sldId id="382"/>
            <p14:sldId id="377"/>
            <p14:sldId id="383"/>
            <p14:sldId id="443"/>
          </p14:sldIdLst>
        </p14:section>
        <p14:section name="Concept Video" id="{6C46C01E-BEED-40EC-B070-A6C9D14B13A0}">
          <p14:sldIdLst>
            <p14:sldId id="338"/>
            <p14:sldId id="401"/>
            <p14:sldId id="402"/>
            <p14:sldId id="403"/>
            <p14:sldId id="404"/>
            <p14:sldId id="406"/>
          </p14:sldIdLst>
        </p14:section>
        <p14:section name="Design Evolution" id="{B4C256EA-C25F-4B6C-9847-676878B5F3A8}">
          <p14:sldIdLst>
            <p14:sldId id="343"/>
            <p14:sldId id="390"/>
            <p14:sldId id="392"/>
            <p14:sldId id="393"/>
            <p14:sldId id="391"/>
            <p14:sldId id="444"/>
            <p14:sldId id="394"/>
            <p14:sldId id="396"/>
            <p14:sldId id="395"/>
            <p14:sldId id="397"/>
            <p14:sldId id="416"/>
            <p14:sldId id="445"/>
            <p14:sldId id="446"/>
            <p14:sldId id="447"/>
            <p14:sldId id="448"/>
            <p14:sldId id="405"/>
            <p14:sldId id="407"/>
            <p14:sldId id="409"/>
            <p14:sldId id="408"/>
            <p14:sldId id="410"/>
            <p14:sldId id="411"/>
            <p14:sldId id="412"/>
            <p14:sldId id="417"/>
            <p14:sldId id="414"/>
            <p14:sldId id="418"/>
            <p14:sldId id="419"/>
            <p14:sldId id="420"/>
            <p14:sldId id="422"/>
            <p14:sldId id="423"/>
            <p14:sldId id="425"/>
            <p14:sldId id="426"/>
            <p14:sldId id="449"/>
            <p14:sldId id="430"/>
            <p14:sldId id="431"/>
            <p14:sldId id="432"/>
            <p14:sldId id="433"/>
            <p14:sldId id="434"/>
            <p14:sldId id="435"/>
            <p14:sldId id="436"/>
            <p14:sldId id="450"/>
            <p14:sldId id="451"/>
            <p14:sldId id="452"/>
            <p14:sldId id="441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38"/>
            <p14:sldId id="439"/>
            <p14:sldId id="467"/>
            <p14:sldId id="468"/>
          </p14:sldIdLst>
        </p14:section>
        <p14:section name="Final Prototype Implementation" id="{CD98D367-A04F-4B28-8F09-579E30EEBD66}">
          <p14:sldIdLst>
            <p14:sldId id="350"/>
            <p14:sldId id="469"/>
            <p14:sldId id="470"/>
            <p14:sldId id="471"/>
            <p14:sldId id="472"/>
          </p14:sldIdLst>
        </p14:section>
        <p14:section name="Reflection and Next Steps" id="{ABA7A648-0008-4584-85D5-2982D3DE2045}">
          <p14:sldIdLst>
            <p14:sldId id="388"/>
            <p14:sldId id="473"/>
            <p14:sldId id="474"/>
            <p14:sldId id="475"/>
          </p14:sldIdLst>
        </p14:section>
        <p14:section name="Ending" id="{0C7E2840-DAE2-4B39-A119-1C49EB7E9E08}">
          <p14:sldIdLst>
            <p14:sldId id="364"/>
            <p14:sldId id="442"/>
            <p14:sldId id="479"/>
            <p14:sldId id="476"/>
            <p14:sldId id="477"/>
            <p14:sldId id="478"/>
            <p14:sldId id="480"/>
            <p14:sldId id="4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44141"/>
    <a:srgbClr val="FFFFFF"/>
    <a:srgbClr val="A8D68C"/>
    <a:srgbClr val="2A78AB"/>
    <a:srgbClr val="595959"/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0CB372-2525-474F-9F3D-291556B7BE7B}">
  <a:tblStyle styleId="{710CB372-2525-474F-9F3D-291556B7B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94660"/>
  </p:normalViewPr>
  <p:slideViewPr>
    <p:cSldViewPr snapToGrid="0">
      <p:cViewPr>
        <p:scale>
          <a:sx n="100" d="100"/>
          <a:sy n="100" d="100"/>
        </p:scale>
        <p:origin x="9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DCB324F9-E4EE-33DC-FD03-A073DA1F6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CF03063C-0984-96C4-DBC0-F91DD3F07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6F25CC9F-E01E-3FE5-785C-BF45FE7A66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945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EC38FA56-08E6-29CF-F3F3-C4DB5251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7E86C456-5122-0EFF-783B-5D0B429391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8DAFEC96-460E-5AB7-5B10-ED9B2B8B8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4696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171EC79F-D6EA-C003-A34B-E717BC6F2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0D085650-5DFA-D8D7-FC0C-83FDAD803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C559FC3F-3EC2-62BA-AE8F-F87E73241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973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EEAE6437-AFF8-17DC-0224-ADD053812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29E03077-DEEF-5517-6477-D55865773A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54D6429C-7834-1433-997C-3699BC1873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459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6EF37BF6-8178-B33F-4FEA-A62C9E3FB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A57955F7-AE1D-C6FA-CA95-79B5181203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9BE13ABA-7A6C-3C49-2BB3-F28607821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6101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6BB7B373-BFDC-9BF9-7ED8-58E3E5B59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5AA301DA-29CE-D025-7990-4F36BCC0B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9F91AD80-D193-2202-ADFF-1860F564F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993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4F287684-8872-83F0-93DE-64BECD05F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D4FAFF94-5B0E-3805-5D49-51939B9EF4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83CF1102-27AE-B437-3D16-543EDA5FDE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5677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7E6F5507-C4E7-CA56-4DD9-DE2716679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29A7651E-E825-17D8-BA00-375D901E50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E60597BC-D373-2DBE-C1B8-91A0BA6E9F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019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1F04AC0A-2D33-4452-734F-FC277F58C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12C2E17D-4303-0F7C-2BB1-D2519D859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FAD04FC4-41B3-A24A-2E60-74869A7AD0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333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8F1E19E2-DDE7-ED25-B17A-17DBA0249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D11E535D-0FC3-C7CC-9553-65ED358598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94FED814-AA38-47D2-EBE0-16ED6B82AB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48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2C38D1C7-E15B-2066-6D9D-27F213234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BD0F96B7-A895-3278-9E6F-9C57F19645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2DE779DF-1BF1-AF34-F8AE-10C221B745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86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>
          <a:extLst>
            <a:ext uri="{FF2B5EF4-FFF2-40B4-BE49-F238E27FC236}">
              <a16:creationId xmlns:a16="http://schemas.microsoft.com/office/drawing/2014/main" id="{7325BB5F-EA6F-B5EC-B68B-327AFF1A8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>
            <a:extLst>
              <a:ext uri="{FF2B5EF4-FFF2-40B4-BE49-F238E27FC236}">
                <a16:creationId xmlns:a16="http://schemas.microsoft.com/office/drawing/2014/main" id="{E71B7286-AECB-62F6-2341-9542558AD7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>
            <a:extLst>
              <a:ext uri="{FF2B5EF4-FFF2-40B4-BE49-F238E27FC236}">
                <a16:creationId xmlns:a16="http://schemas.microsoft.com/office/drawing/2014/main" id="{AEEFD1E9-65E3-0DC4-3C39-29085A9EF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018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D049316A-2A28-2AE7-EB15-34D5D10C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FF868BBB-AC98-7501-88F8-70B654F52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C400C36-7BD8-8696-A80B-6FCEB460B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53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56247634-18EE-F717-11E1-51C1D93A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0D036F21-6D4A-D9CF-A033-D1E1AC4E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FA3CD310-9B98-60CE-B4F8-23234470E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629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8D4EA0B-4C6A-B2B0-A92E-9A396842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CD6FEFE5-BC3F-22FA-3124-CF79FE93B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6541E48-FE4E-72FC-4996-95D067918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6454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86C5ED47-3E66-8EE0-B70E-D67F0A0A9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E40F2A44-671D-0E04-03DF-5261086A0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42ABDC76-A7BE-42E6-FB62-7D6745928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64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004A9BC-D19E-F1AF-A7A6-A092929C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7401919-65E3-7E2A-440E-0FBAEE0C1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35F2BD06-C67B-F7E5-02C4-6D8BC4F6D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388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579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F016CB0C-0E6E-5B89-7151-63D53CA1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FA19776A-64F1-B2A5-CD44-F6E452ED5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27A1A581-EF8E-4695-F97A-0B6787D52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5173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1F4E773E-5717-A8EF-F598-297A9B69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96C1C5C7-3302-26B0-7835-8797B3253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8B6A7F6E-A988-486F-7B25-9B8441369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44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83C95AE-FB98-47FE-9F55-CEDB2413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D2003A60-C15F-DA60-C9E8-3E8312486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2F0C96C0-11D5-F1E9-C024-0FDD31AAB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7064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B8963D3-E3F1-D9E1-1B5D-98EA4955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78155E31-65F5-8C01-39DB-07614741C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A2C07FF-7E14-4134-10F0-00EC7CE6C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70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2612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F5DC-2E97-7454-5519-789346929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282EA-EE54-F9C5-3F65-81B417AE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AED41-8D1B-E024-55E1-5D741C66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565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339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379E4DB-FFD0-FD09-ADC6-2F597A34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53034354b_0_103:notes">
            <a:extLst>
              <a:ext uri="{FF2B5EF4-FFF2-40B4-BE49-F238E27FC236}">
                <a16:creationId xmlns:a16="http://schemas.microsoft.com/office/drawing/2014/main" id="{508D41FB-A269-1B1C-F898-FD5919184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53034354b_0_103:notes">
            <a:extLst>
              <a:ext uri="{FF2B5EF4-FFF2-40B4-BE49-F238E27FC236}">
                <a16:creationId xmlns:a16="http://schemas.microsoft.com/office/drawing/2014/main" id="{F88FE38D-764D-D6AA-5653-8BE92D3F7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07586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27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50290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7FCC6CDE-F057-EE69-6D36-DE555F14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47F5E859-6EE4-8312-5D19-6D7602E8B7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3D41871-868D-57CC-59CA-7C45A2294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40504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590DF4A1-115C-A595-DD3F-393BCB1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6271E17-62F0-1AAA-C7E3-7E15FDBA1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D48D18F1-E6D1-35AC-01B3-ECB6A7EE8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47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379E4DB-FFD0-FD09-ADC6-2F597A34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53034354b_0_103:notes">
            <a:extLst>
              <a:ext uri="{FF2B5EF4-FFF2-40B4-BE49-F238E27FC236}">
                <a16:creationId xmlns:a16="http://schemas.microsoft.com/office/drawing/2014/main" id="{508D41FB-A269-1B1C-F898-FD5919184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53034354b_0_103:notes">
            <a:extLst>
              <a:ext uri="{FF2B5EF4-FFF2-40B4-BE49-F238E27FC236}">
                <a16:creationId xmlns:a16="http://schemas.microsoft.com/office/drawing/2014/main" id="{F88FE38D-764D-D6AA-5653-8BE92D3F7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2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9D86C3AD-3389-802F-0307-08EE0725D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37471AB-93D6-FDD8-E60D-722F18E5B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68218EE8-6A24-65A3-533B-0E44DFAE2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4873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729605F-4FC8-40C1-39A2-09AAE5D3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0AA8AD9B-A1AC-15C7-4C2B-C8FB149FD4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0DB89B39-324E-86D8-9DA3-092377079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9890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46FA0693-3EF8-48D2-C1D6-217C03BF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6B9D9F4D-0FB3-4475-4803-7C3A2630F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210679F-E9BE-6D50-F4BB-43E146B70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2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41E3061-AC9A-1194-3708-C88010E7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AB5AB1F-71E7-212D-EEF4-401695E6D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9F8D1D1D-11E4-C400-66E5-CFB411422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5684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892FF49C-10DF-380D-FDD9-EC2E51E8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7355E5F2-CC15-CA41-748B-631EE95FC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A9D2E3BE-6A33-4FB6-B294-D47B8D042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545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4EEB6-FC89-4C0B-FF02-AC50E08E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CCE84-1432-8720-F071-AD004D19B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11A6D-8D62-6547-D8E2-4AD58CEE9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01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4342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722B-084D-F1B2-F8DF-9BBDBF2E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96AC9-BE80-E7E6-9434-9FF7B128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75A15-3F7B-7508-A6A4-1F9F1B854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629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FD146BB-23BC-5382-E379-E51D3B44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2DFF398-6282-FD2D-4624-3C783F661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A988024C-0392-3C0C-68CE-25A73EF3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9508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590DF4A1-115C-A595-DD3F-393BCB1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6271E17-62F0-1AAA-C7E3-7E15FDBA1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D48D18F1-E6D1-35AC-01B3-ECB6A7EE8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580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ED8CE783-9880-44DF-6834-65A95AB5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5E0FAE10-C280-D9C8-183E-03B10B6FA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558E91E-ED6A-D716-8684-C6E3B571C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89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31CC70F7-BDB6-2261-7832-11EB9B4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4880F3D-D716-E021-D601-11A0519BB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68EF4FB-FD77-90F6-7B0F-9F43267E27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4616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1E133AAF-6D15-C7E8-7FBE-E6CA41C0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C96832BC-48E5-D08F-3B67-BF8A76EAAD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AA194D57-75E2-3B35-F035-8D7F6478E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568204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8E4FC04-C221-8C42-89F2-7FE3C090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1315489-78F3-2B0D-15DF-52198D85D9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4F294451-F5CB-A41B-CA0E-1FF337B37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82028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A2B250-1EC7-650C-E5FD-C6741386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D933083-A6F1-E561-64BC-43D889437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E57A7B9-8DD6-BB42-519D-194AA7B0B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43502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9430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1EE6AA04-FCBF-B176-F9EB-1ECB984FC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C423FE4C-8E5E-CFE4-7385-E4F2A3E308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A218DCE1-6E36-79A4-1FF3-DB601E1457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6905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70899A94-469D-5BA4-93CE-D84B3DEB2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8CB2E81B-7219-0CA8-B10A-53DBFABDB4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E0C99F92-414E-299A-6E6C-9B3B0D895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7321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917DC618-7EA4-C28C-7B89-AC08A91C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A8C24B4E-5E98-B68B-A9FA-6380B09F8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AA62AD84-048B-2A9E-EFB8-87643083A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55417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C01AADB9-DE98-1633-2D1B-A8D3CFD5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7AA5B13E-DBD2-6C6A-440A-50A32EA2A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DB37353D-C435-C5A1-8199-B7AE56F16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25530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87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096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09571f4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09571f4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600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>
          <a:extLst>
            <a:ext uri="{FF2B5EF4-FFF2-40B4-BE49-F238E27FC236}">
              <a16:creationId xmlns:a16="http://schemas.microsoft.com/office/drawing/2014/main" id="{19083A8D-A1AA-4DD2-BD10-0D86F6BC9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20f6c89457_0_519:notes">
            <a:extLst>
              <a:ext uri="{FF2B5EF4-FFF2-40B4-BE49-F238E27FC236}">
                <a16:creationId xmlns:a16="http://schemas.microsoft.com/office/drawing/2014/main" id="{83A93BAB-B78D-1784-9C1B-4515AAEB80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20f6c89457_0_519:notes">
            <a:extLst>
              <a:ext uri="{FF2B5EF4-FFF2-40B4-BE49-F238E27FC236}">
                <a16:creationId xmlns:a16="http://schemas.microsoft.com/office/drawing/2014/main" id="{98085BB5-1EF3-BD31-C724-188992C33E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952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209571f4d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209571f4d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674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598373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25983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5835074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58350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4"/>
          </p:nvPr>
        </p:nvSpPr>
        <p:spPr>
          <a:xfrm>
            <a:off x="2598373" y="2987900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2598375" y="3369312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6"/>
          </p:nvPr>
        </p:nvSpPr>
        <p:spPr>
          <a:xfrm>
            <a:off x="5835074" y="2987898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5835075" y="3369311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8"/>
          </p:nvPr>
        </p:nvSpPr>
        <p:spPr>
          <a:xfrm>
            <a:off x="1926750" y="711175"/>
            <a:ext cx="52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8897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1"/>
          <p:cNvSpPr txBox="1">
            <a:spLocks noGrp="1"/>
          </p:cNvSpPr>
          <p:nvPr>
            <p:ph type="title" hasCustomPrompt="1"/>
          </p:nvPr>
        </p:nvSpPr>
        <p:spPr>
          <a:xfrm>
            <a:off x="5097100" y="965775"/>
            <a:ext cx="30420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1"/>
          </p:nvPr>
        </p:nvSpPr>
        <p:spPr>
          <a:xfrm>
            <a:off x="5097050" y="1461113"/>
            <a:ext cx="3042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title" idx="2" hasCustomPrompt="1"/>
          </p:nvPr>
        </p:nvSpPr>
        <p:spPr>
          <a:xfrm>
            <a:off x="5097100" y="2148512"/>
            <a:ext cx="30420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31"/>
          <p:cNvSpPr txBox="1">
            <a:spLocks noGrp="1"/>
          </p:cNvSpPr>
          <p:nvPr>
            <p:ph type="subTitle" idx="3"/>
          </p:nvPr>
        </p:nvSpPr>
        <p:spPr>
          <a:xfrm>
            <a:off x="5097050" y="2643851"/>
            <a:ext cx="3042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4" hasCustomPrompt="1"/>
          </p:nvPr>
        </p:nvSpPr>
        <p:spPr>
          <a:xfrm>
            <a:off x="5097100" y="3331249"/>
            <a:ext cx="3042000" cy="4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5"/>
          </p:nvPr>
        </p:nvSpPr>
        <p:spPr>
          <a:xfrm>
            <a:off x="5097050" y="3826588"/>
            <a:ext cx="3042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1002325" y="711175"/>
            <a:ext cx="3042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8466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948000" y="2519950"/>
            <a:ext cx="3224400" cy="120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948000" y="1218000"/>
            <a:ext cx="2755800" cy="12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477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767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09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7092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923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76" r:id="rId5"/>
    <p:sldLayoutId id="2147483688" r:id="rId6"/>
    <p:sldLayoutId id="2147483689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3.png"/><Relationship Id="rId7" Type="http://schemas.openxmlformats.org/officeDocument/2006/relationships/hyperlink" Target="https://docs.google.com/document/d/1XjOw43QmTjSdM7ONEqBk9KzaSnhyRGEwf7TNvN-tN9g/edit?usp=shar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0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3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5" Type="http://schemas.openxmlformats.org/officeDocument/2006/relationships/image" Target="../media/image37.jpeg"/><Relationship Id="rId15" Type="http://schemas.openxmlformats.org/officeDocument/2006/relationships/image" Target="../media/image29.png"/><Relationship Id="rId10" Type="http://schemas.openxmlformats.org/officeDocument/2006/relationships/image" Target="../media/image40.jpeg"/><Relationship Id="rId4" Type="http://schemas.openxmlformats.org/officeDocument/2006/relationships/image" Target="../media/image36.png"/><Relationship Id="rId9" Type="http://schemas.openxmlformats.org/officeDocument/2006/relationships/image" Target="../media/image39.jpg"/><Relationship Id="rId14" Type="http://schemas.openxmlformats.org/officeDocument/2006/relationships/image" Target="../media/image41.jpe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docs.google.com/document/d/1XjOw43QmTjSdM7ONEqBk9KzaSnhyRGEwf7TNvN-tN9g/edit?usp=sharing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71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17.png"/><Relationship Id="rId5" Type="http://schemas.openxmlformats.org/officeDocument/2006/relationships/image" Target="../media/image10.png"/><Relationship Id="rId15" Type="http://schemas.openxmlformats.org/officeDocument/2006/relationships/image" Target="../media/image21.jpg"/><Relationship Id="rId10" Type="http://schemas.openxmlformats.org/officeDocument/2006/relationships/image" Target="../media/image12.png"/><Relationship Id="rId4" Type="http://schemas.openxmlformats.org/officeDocument/2006/relationships/image" Target="../media/image34.png"/><Relationship Id="rId9" Type="http://schemas.openxmlformats.org/officeDocument/2006/relationships/image" Target="../media/image27.png"/><Relationship Id="rId14" Type="http://schemas.openxmlformats.org/officeDocument/2006/relationships/image" Target="../media/image20.jp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www.figma.com/board/xC3wNfEkLE7yBsVarHhmKx/LowFiPrototypePlanMate?node-id=0-1&amp;t=hrBLhCxz91igx8z9-1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docs.google.com/document/d/1Gy2Z4HFqxdTbTTNCEFxyYHWyOJFdtKhNsWBGugSW4Rg/edit?usp=sharing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www.figma.com/proto/FqrjzJE7qaYDLcr0UdZYUS/HCI---Planmate?node-id=104-9878&amp;p=f&amp;t=oLL26FQaZcOxMCbY-1&amp;scaling=min-zoom&amp;content-scaling=fixed&amp;page-id=0%3A1&amp;starting-point-node-id=1%3A15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minh18ndh.github.io/hci-hust/" TargetMode="External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image" Target="../media/image36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10.png"/><Relationship Id="rId4" Type="http://schemas.openxmlformats.org/officeDocument/2006/relationships/slide" Target="slide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8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10.png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10.png"/><Relationship Id="rId4" Type="http://schemas.openxmlformats.org/officeDocument/2006/relationships/slide" Target="slide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eg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slide" Target="slide25.xm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44.png"/><Relationship Id="rId4" Type="http://schemas.openxmlformats.org/officeDocument/2006/relationships/image" Target="../media/image10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g"/><Relationship Id="rId4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1.jpe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slide" Target="slide28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slide" Target="slide27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64.jp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34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10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7.png"/><Relationship Id="rId7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88.jpeg"/><Relationship Id="rId9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jpeg"/><Relationship Id="rId4" Type="http://schemas.openxmlformats.org/officeDocument/2006/relationships/image" Target="../media/image9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jpg"/><Relationship Id="rId4" Type="http://schemas.openxmlformats.org/officeDocument/2006/relationships/image" Target="../media/image9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/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/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819A6566-5A0A-31F6-5AD2-6886288A7121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6082B56A-4973-4523-3C68-A329D04E065F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DA889305-CBF0-EA5A-1901-A1F83F14AAC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569CAFF-54A4-D51F-D35A-58D005B8313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20BDB016-4DB3-826E-FF73-A3AFB2791193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306CCA2-4A01-F8A6-2D94-F79CA5E426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93527ECB-89A4-A1B4-C04B-29FBF097E9C5}"/>
              </a:ext>
            </a:extLst>
          </p:cNvPr>
          <p:cNvSpPr txBox="1">
            <a:spLocks/>
          </p:cNvSpPr>
          <p:nvPr/>
        </p:nvSpPr>
        <p:spPr>
          <a:xfrm>
            <a:off x="3598084" y="3370205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Final </a:t>
            </a:r>
          </a:p>
          <a:p>
            <a:r>
              <a:rPr lang="en-US" sz="2400" dirty="0"/>
              <a:t>Report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B4325502-E51C-DE4D-55D5-B9AD02AD84BA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4AF49F6D-2886-74D5-21F9-08F2E15CD07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7;p113">
            <a:extLst>
              <a:ext uri="{FF2B5EF4-FFF2-40B4-BE49-F238E27FC236}">
                <a16:creationId xmlns:a16="http://schemas.microsoft.com/office/drawing/2014/main" id="{B70B0C1D-D00A-D406-EEE5-9BDB8DBE4AE3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1996">
            <a:off x="1640982" y="1765846"/>
            <a:ext cx="1528467" cy="19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C6637ED-BFF7-7C07-AC5E-F26BC3887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2270">
            <a:off x="1734943" y="2187673"/>
            <a:ext cx="1457529" cy="14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9D4CC24-52FA-1E70-9DA3-D8BB4BE24E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246222"/>
          </a:xfrm>
          <a:prstGeom prst="rect">
            <a:avLst/>
          </a:prstGeom>
        </p:spPr>
      </p:pic>
      <p:pic>
        <p:nvPicPr>
          <p:cNvPr id="485" name="Google Shape;853;p81">
            <a:extLst>
              <a:ext uri="{FF2B5EF4-FFF2-40B4-BE49-F238E27FC236}">
                <a16:creationId xmlns:a16="http://schemas.microsoft.com/office/drawing/2014/main" id="{D8ED4C88-7CB9-9144-2916-A069E73D2D44}"/>
              </a:ext>
            </a:extLst>
          </p:cNvPr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729287">
            <a:off x="4878559" y="2168525"/>
            <a:ext cx="1434900" cy="83741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422;p59">
            <a:extLst>
              <a:ext uri="{FF2B5EF4-FFF2-40B4-BE49-F238E27FC236}">
                <a16:creationId xmlns:a16="http://schemas.microsoft.com/office/drawing/2014/main" id="{598210B4-4252-6537-2C24-828787C912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5500" y="2235193"/>
            <a:ext cx="1701020" cy="5479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Questions</a:t>
            </a:r>
            <a:endParaRPr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4B7F0E-C285-E048-22C2-99765B38F8D8}"/>
              </a:ext>
            </a:extLst>
          </p:cNvPr>
          <p:cNvSpPr txBox="1"/>
          <p:nvPr/>
        </p:nvSpPr>
        <p:spPr>
          <a:xfrm>
            <a:off x="22074" y="1083271"/>
            <a:ext cx="47234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“Are there any concerns you have when using these tools?”</a:t>
            </a:r>
            <a:endParaRPr lang="en-US" sz="1600" i="1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AB426F-293D-4DD2-3C75-41811F25ED95}"/>
              </a:ext>
            </a:extLst>
          </p:cNvPr>
          <p:cNvSpPr txBox="1"/>
          <p:nvPr/>
        </p:nvSpPr>
        <p:spPr>
          <a:xfrm>
            <a:off x="22074" y="112536"/>
            <a:ext cx="4723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“How do you usually arrange your timetable? (Do you use any tools, like Excel, paper and pen, or websites?)”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5B7F5C7-8AD4-2F25-1AE3-2DE80F87F115}"/>
              </a:ext>
            </a:extLst>
          </p:cNvPr>
          <p:cNvSpPr txBox="1"/>
          <p:nvPr/>
        </p:nvSpPr>
        <p:spPr>
          <a:xfrm>
            <a:off x="22074" y="1807784"/>
            <a:ext cx="47234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“How do you feel when arranging your schedule for a new semester? Do you feel stressed when selecting courses or organizing them?”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446D72C2-14F4-5343-51EA-FA9E542E8080}"/>
              </a:ext>
            </a:extLst>
          </p:cNvPr>
          <p:cNvSpPr txBox="1"/>
          <p:nvPr/>
        </p:nvSpPr>
        <p:spPr>
          <a:xfrm>
            <a:off x="22074" y="3024740"/>
            <a:ext cx="47234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“Have you ever needed to share your timetable with friends or professors? If so, do you think sharing your schedule would be a useful feature?”</a:t>
            </a:r>
          </a:p>
        </p:txBody>
      </p:sp>
      <p:sp>
        <p:nvSpPr>
          <p:cNvPr id="451" name="TextBox 450">
            <a:extLst>
              <a:ext uri="{FF2B5EF4-FFF2-40B4-BE49-F238E27FC236}">
                <a16:creationId xmlns:a16="http://schemas.microsoft.com/office/drawing/2014/main" id="{C497D2F4-BB41-2E04-7EFF-9660446FBD4C}"/>
              </a:ext>
            </a:extLst>
          </p:cNvPr>
          <p:cNvSpPr txBox="1"/>
          <p:nvPr/>
        </p:nvSpPr>
        <p:spPr>
          <a:xfrm>
            <a:off x="22074" y="4241697"/>
            <a:ext cx="4723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“What do you think of the interface of the current system? Do you wish it would change in any way?”</a:t>
            </a:r>
          </a:p>
        </p:txBody>
      </p:sp>
      <p:sp>
        <p:nvSpPr>
          <p:cNvPr id="455" name="TextBox 454">
            <a:extLst>
              <a:ext uri="{FF2B5EF4-FFF2-40B4-BE49-F238E27FC236}">
                <a16:creationId xmlns:a16="http://schemas.microsoft.com/office/drawing/2014/main" id="{E5ADD266-C1E2-C571-EBEA-4572523BD9A4}"/>
              </a:ext>
            </a:extLst>
          </p:cNvPr>
          <p:cNvSpPr txBox="1"/>
          <p:nvPr/>
        </p:nvSpPr>
        <p:spPr>
          <a:xfrm>
            <a:off x="6832551" y="1271706"/>
            <a:ext cx="22090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User Experience </a:t>
            </a:r>
          </a:p>
        </p:txBody>
      </p:sp>
      <p:sp>
        <p:nvSpPr>
          <p:cNvPr id="479" name="TextBox 478">
            <a:extLst>
              <a:ext uri="{FF2B5EF4-FFF2-40B4-BE49-F238E27FC236}">
                <a16:creationId xmlns:a16="http://schemas.microsoft.com/office/drawing/2014/main" id="{C2AF585F-723E-3937-2129-F60B048082D7}"/>
              </a:ext>
            </a:extLst>
          </p:cNvPr>
          <p:cNvSpPr txBox="1"/>
          <p:nvPr/>
        </p:nvSpPr>
        <p:spPr>
          <a:xfrm>
            <a:off x="7280152" y="2367211"/>
            <a:ext cx="22809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Feelings and Emotions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EE082084-E53C-1C4A-24A5-BFC1261EFAE4}"/>
              </a:ext>
            </a:extLst>
          </p:cNvPr>
          <p:cNvSpPr txBox="1"/>
          <p:nvPr/>
        </p:nvSpPr>
        <p:spPr>
          <a:xfrm>
            <a:off x="6782834" y="3514328"/>
            <a:ext cx="22090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Difficulties and Solutions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85603A85-4741-A956-284A-086B415505A8}"/>
              </a:ext>
            </a:extLst>
          </p:cNvPr>
          <p:cNvSpPr txBox="1"/>
          <p:nvPr/>
        </p:nvSpPr>
        <p:spPr>
          <a:xfrm>
            <a:off x="4927413" y="4259797"/>
            <a:ext cx="2679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Customizability and Features</a:t>
            </a:r>
          </a:p>
        </p:txBody>
      </p:sp>
      <p:sp>
        <p:nvSpPr>
          <p:cNvPr id="453" name="TextBox 452">
            <a:extLst>
              <a:ext uri="{FF2B5EF4-FFF2-40B4-BE49-F238E27FC236}">
                <a16:creationId xmlns:a16="http://schemas.microsoft.com/office/drawing/2014/main" id="{BC0936B4-A766-2729-E3C5-EE7AFA86BB1B}"/>
              </a:ext>
            </a:extLst>
          </p:cNvPr>
          <p:cNvSpPr txBox="1"/>
          <p:nvPr/>
        </p:nvSpPr>
        <p:spPr>
          <a:xfrm>
            <a:off x="5152203" y="434699"/>
            <a:ext cx="22301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</a:schemeClr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Tools/Methods </a:t>
            </a:r>
          </a:p>
        </p:txBody>
      </p:sp>
      <p:pic>
        <p:nvPicPr>
          <p:cNvPr id="486" name="Google Shape;859;p81">
            <a:extLst>
              <a:ext uri="{FF2B5EF4-FFF2-40B4-BE49-F238E27FC236}">
                <a16:creationId xmlns:a16="http://schemas.microsoft.com/office/drawing/2014/main" id="{FFC6C309-2992-7E3D-22AA-7DB5778002F6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5638878" flipH="1">
            <a:off x="5177741" y="1317033"/>
            <a:ext cx="1346249" cy="345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859;p81">
            <a:extLst>
              <a:ext uri="{FF2B5EF4-FFF2-40B4-BE49-F238E27FC236}">
                <a16:creationId xmlns:a16="http://schemas.microsoft.com/office/drawing/2014/main" id="{F3EA4FA8-6CC4-3F15-98FA-E6C5DFEA1D1D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7389160" flipH="1">
            <a:off x="6061418" y="1766999"/>
            <a:ext cx="1014760" cy="349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859;p81">
            <a:extLst>
              <a:ext uri="{FF2B5EF4-FFF2-40B4-BE49-F238E27FC236}">
                <a16:creationId xmlns:a16="http://schemas.microsoft.com/office/drawing/2014/main" id="{97A81B61-FB14-6575-D154-6B13F7A74DAD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0976230" flipH="1">
            <a:off x="6408014" y="2447936"/>
            <a:ext cx="849075" cy="386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859;p81">
            <a:extLst>
              <a:ext uri="{FF2B5EF4-FFF2-40B4-BE49-F238E27FC236}">
                <a16:creationId xmlns:a16="http://schemas.microsoft.com/office/drawing/2014/main" id="{BB489ABA-591B-C50B-124C-29E45CEB5F13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3199311" flipH="1">
            <a:off x="6093045" y="3033250"/>
            <a:ext cx="969836" cy="349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859;p81">
            <a:extLst>
              <a:ext uri="{FF2B5EF4-FFF2-40B4-BE49-F238E27FC236}">
                <a16:creationId xmlns:a16="http://schemas.microsoft.com/office/drawing/2014/main" id="{1AA5030D-499E-027D-3A81-C5CCD1356561}"/>
              </a:ext>
            </a:extLst>
          </p:cNvPr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15591782" flipH="1">
            <a:off x="5258008" y="3402899"/>
            <a:ext cx="1176753" cy="44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26;p59">
            <a:extLst>
              <a:ext uri="{FF2B5EF4-FFF2-40B4-BE49-F238E27FC236}">
                <a16:creationId xmlns:a16="http://schemas.microsoft.com/office/drawing/2014/main" id="{72371479-C9A2-4DD4-8368-445197BF6FF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40092">
            <a:off x="8168287" y="4092460"/>
            <a:ext cx="723025" cy="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1;p53">
            <a:hlinkClick r:id="rId7"/>
            <a:extLst>
              <a:ext uri="{FF2B5EF4-FFF2-40B4-BE49-F238E27FC236}">
                <a16:creationId xmlns:a16="http://schemas.microsoft.com/office/drawing/2014/main" id="{B005EF1A-62D7-35BC-B4B8-257A0DC7EB2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16734" r="8892" b="18300"/>
          <a:stretch/>
        </p:blipFill>
        <p:spPr>
          <a:xfrm rot="16200000">
            <a:off x="7088353" y="-169740"/>
            <a:ext cx="2036850" cy="8460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01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6BDB259-6422-74A6-0AF9-E0608EF2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8FA3E148-D50A-50E5-7243-77A35C2A9B49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825EA01-9FC5-993B-5610-3E2C283660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3C0805C-4E57-A877-F947-82E4BE64136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C3C0CCF5-4BBD-47D3-B84B-2C0828F0BF7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24FF83F-8FDC-0FA4-B5F7-86343AC39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40965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Final Prototype Implementation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A02972F7-3EB3-EFB0-88E0-3587A7EAE3C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6F26E896-24EE-22F4-BB00-16A762C82A1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B9F0A3D2-405E-A25B-455C-1E3D86CC77A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336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94ABD69-110B-82EC-FCCF-2D948450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AC0078E-71A7-14AB-9227-03DAC39B5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Design And Prototyping Tools</a:t>
            </a:r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51DCF2EB-DA18-C521-7BC4-D206CDEABF3C}"/>
              </a:ext>
            </a:extLst>
          </p:cNvPr>
          <p:cNvSpPr txBox="1">
            <a:spLocks/>
          </p:cNvSpPr>
          <p:nvPr/>
        </p:nvSpPr>
        <p:spPr>
          <a:xfrm>
            <a:off x="1414398" y="1091445"/>
            <a:ext cx="652803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Pros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E3C85-C1BC-13C5-9D80-61F9653FB601}"/>
              </a:ext>
            </a:extLst>
          </p:cNvPr>
          <p:cNvSpPr txBox="1"/>
          <p:nvPr/>
        </p:nvSpPr>
        <p:spPr>
          <a:xfrm>
            <a:off x="1414398" y="1599334"/>
            <a:ext cx="66716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Collaborative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Real-time feedback and team collaboration.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Interactive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Create clickable prototypes for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User-Friendly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Easy to design and prototype without advanced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Cloud-Based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Accessible from anywhere, enabling remote work.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1C01E9C-15C8-8A86-AE29-A13B24C73063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940247"/>
            <a:ext cx="4167989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4732C704-13A2-53B1-F7A1-4D63ACDF412A}"/>
              </a:ext>
            </a:extLst>
          </p:cNvPr>
          <p:cNvPicPr preferRelativeResize="0"/>
          <p:nvPr/>
        </p:nvPicPr>
        <p:blipFill>
          <a:blip r:embed="rId4" cstate="screen">
            <a:alphaModFix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716" y="390376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1B6276BF-FF8F-7F92-486C-60824767534E}"/>
              </a:ext>
            </a:extLst>
          </p:cNvPr>
          <p:cNvPicPr preferRelativeResize="0"/>
          <p:nvPr/>
        </p:nvPicPr>
        <p:blipFill>
          <a:blip r:embed="rId5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791" y="3376987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1;p56">
            <a:extLst>
              <a:ext uri="{FF2B5EF4-FFF2-40B4-BE49-F238E27FC236}">
                <a16:creationId xmlns:a16="http://schemas.microsoft.com/office/drawing/2014/main" id="{6F39E0B1-43F7-1297-863B-7FEB1737320D}"/>
              </a:ext>
            </a:extLst>
          </p:cNvPr>
          <p:cNvSpPr txBox="1">
            <a:spLocks/>
          </p:cNvSpPr>
          <p:nvPr/>
        </p:nvSpPr>
        <p:spPr>
          <a:xfrm>
            <a:off x="1414398" y="2836425"/>
            <a:ext cx="652803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2EACB-4CEC-94D1-8CA7-C62961185728}"/>
              </a:ext>
            </a:extLst>
          </p:cNvPr>
          <p:cNvSpPr txBox="1"/>
          <p:nvPr/>
        </p:nvSpPr>
        <p:spPr>
          <a:xfrm>
            <a:off x="1414398" y="3344314"/>
            <a:ext cx="66716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Interactivity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Can't fully simulate advanced user 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Performance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Large files may slow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 Fully Realistic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Doesn’t replicate the full app experience.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11CF4C0-7364-7C84-F1FC-F4B4498E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69" y="414443"/>
            <a:ext cx="1296651" cy="12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55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F061E22-BA6C-03B1-5FEE-827BABEA3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9B97CCD3-014D-B7D5-2868-013E599F20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Limitations And Trade-offs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EBF20-7EC2-5C76-A40A-47897ADDB6DF}"/>
              </a:ext>
            </a:extLst>
          </p:cNvPr>
          <p:cNvSpPr txBox="1"/>
          <p:nvPr/>
        </p:nvSpPr>
        <p:spPr>
          <a:xfrm>
            <a:off x="1414398" y="1606954"/>
            <a:ext cx="6671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 Specific User Profiles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Lacks personalized user data or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Incomplete Button Implementation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Some buttons are not fully functional, limiting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Search and Import Features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Search and import course functions are not fully developed.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Incomplete Map Functionality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does not display all locations or features yet.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Testing Scenarios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 flows and behaviors can't be fully tested as the prototype is not fully interactive.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C6CA6C2B-9C90-1617-CE0C-DEAA68EA6622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940247"/>
            <a:ext cx="4167989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5BD84A23-8BD7-DCB8-614A-0D5E0DAC17FA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660" y="597462"/>
            <a:ext cx="757045" cy="823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337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C23355D-6446-A982-91C5-32CAEC09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0C2D13DD-D70E-94A3-B735-03A2AC9B69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Wizard-of-Oz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98D84-BD67-33F6-141E-A25E4D995423}"/>
              </a:ext>
            </a:extLst>
          </p:cNvPr>
          <p:cNvSpPr txBox="1"/>
          <p:nvPr/>
        </p:nvSpPr>
        <p:spPr>
          <a:xfrm>
            <a:off x="1414398" y="1347874"/>
            <a:ext cx="667161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Course Search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Manually simulate the search results when users input a query, even if the search function isn't fully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Generation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Simulate automatic timetable creation by manually arranging courses, as the algorithm for auto-generating the timetable isn't active yet.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Map Functionality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is incomplete, simulate location-based actions, like showing the classroom locations, manually selecting from pre-defined spots on the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Save/Load Timetable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When users try to save or load timetables, simulate the action manually, even if backend storage isn’t implemented yet.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46E076D-780A-ABAD-F5FC-3A571E34F301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940246"/>
            <a:ext cx="21593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8AEE47D1-6EAB-C138-1ECB-14FE76A966BB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720" y="508747"/>
            <a:ext cx="594625" cy="64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81;p88">
            <a:extLst>
              <a:ext uri="{FF2B5EF4-FFF2-40B4-BE49-F238E27FC236}">
                <a16:creationId xmlns:a16="http://schemas.microsoft.com/office/drawing/2014/main" id="{0BCECBE3-3E1C-E6C2-66C5-A6CAA1F2FBAE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3" y="3991087"/>
            <a:ext cx="594625" cy="64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300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7ED9FF16-842D-0EBB-5AAF-AA43BCCA3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533146F5-8222-D9B9-4009-D096970FB4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Hard-Coded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8F770-54CC-FC28-9B49-1FA36425E364}"/>
              </a:ext>
            </a:extLst>
          </p:cNvPr>
          <p:cNvSpPr txBox="1"/>
          <p:nvPr/>
        </p:nvSpPr>
        <p:spPr>
          <a:xfrm>
            <a:off x="1414398" y="1347874"/>
            <a:ext cx="66716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Predefined Timetable Layout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layout for the timetable is fixed, with pre-set courses and schedule structure that users can view but not interact with dynamically.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Fixed Course List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list of courses that users can choose from might be static, with no real-time updates or personalized course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Static Preferences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Preferences such as days or times for courses may be hard-coded into the interface, with limited options and no dynamic customization.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Map Display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is likely to show fixed locations, such as buildings, but does not dynamically update or adjust based on user input or the courses selected.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6E2F7CF0-4EA6-646E-AA6C-5730D485C608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42219" y="940246"/>
            <a:ext cx="2819941" cy="13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8F363B98-6779-D519-51D7-668A0D8FE4AD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436" y="4025530"/>
            <a:ext cx="594625" cy="64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81;p88">
            <a:extLst>
              <a:ext uri="{FF2B5EF4-FFF2-40B4-BE49-F238E27FC236}">
                <a16:creationId xmlns:a16="http://schemas.microsoft.com/office/drawing/2014/main" id="{C671F5FE-157A-52CF-F5F6-97891131D57C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3" y="3991087"/>
            <a:ext cx="594625" cy="64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81;p88">
            <a:extLst>
              <a:ext uri="{FF2B5EF4-FFF2-40B4-BE49-F238E27FC236}">
                <a16:creationId xmlns:a16="http://schemas.microsoft.com/office/drawing/2014/main" id="{F9A27E7E-D409-762B-3B21-47ECE42D823A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120" y="566192"/>
            <a:ext cx="594625" cy="64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905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E2AF7CF7-8ABD-D01B-1D0B-80920E72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06A35D52-9AB7-3CAE-57FD-28D9090C871D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BE5F4E3-D4A1-9DC8-260F-197A5BE76D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6E891E9-4423-8657-1720-DF76D8B6E27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224583F-B2F0-B4CA-0D33-D96F593F191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901CE77-A065-E7AA-71A5-E677784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485985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Reflection and </a:t>
            </a:r>
            <a:br>
              <a:rPr lang="en-US" dirty="0">
                <a:solidFill>
                  <a:srgbClr val="B44141"/>
                </a:solidFill>
              </a:rPr>
            </a:br>
            <a:r>
              <a:rPr lang="en-US" dirty="0">
                <a:solidFill>
                  <a:srgbClr val="B44141"/>
                </a:solidFill>
              </a:rPr>
              <a:t>Next Steps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934ABB04-C57B-5246-3998-3074882B726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B657229A-94F7-4F3D-033B-C20FAD37940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F0CEBA57-89F8-1CD3-E405-EAD3633DE3AB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40E06A3-C4E2-3F96-1F1F-1F144E5FC99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98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47E8AEB-C810-31BB-BF1D-9503CD0C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453390"/>
            <a:ext cx="6150906" cy="4291330"/>
          </a:xfrm>
          <a:prstGeom prst="rect">
            <a:avLst/>
          </a:prstGeom>
        </p:spPr>
      </p:pic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817282"/>
            <a:ext cx="31576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2000" dirty="0"/>
              <a:t>About the Design Process</a:t>
            </a:r>
            <a:endParaRPr sz="2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E6640D-EB47-C8EB-6D70-7EEF932AC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80" y="1249120"/>
            <a:ext cx="569000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We learned the importance of empathy, iteration, and user feedback in creating a solution that meets user needs and continuously refining ideas.</a:t>
            </a:r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9492E97-CFA3-BD4F-075D-7F6D8F9FCCE6}"/>
              </a:ext>
            </a:extLst>
          </p:cNvPr>
          <p:cNvSpPr txBox="1">
            <a:spLocks/>
          </p:cNvSpPr>
          <p:nvPr/>
        </p:nvSpPr>
        <p:spPr>
          <a:xfrm>
            <a:off x="1414400" y="2188703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sz="2000" dirty="0"/>
              <a:t>About the Studio Theme</a:t>
            </a:r>
            <a:endParaRPr lang="en-US" sz="21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BDA5601-7E86-6DA9-FA30-7C7E3C43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80" y="2620541"/>
            <a:ext cx="74146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This project emphasized the importance of creating a functional, user-friendly design that reduces stress and enhances student experiences.</a:t>
            </a:r>
          </a:p>
        </p:txBody>
      </p:sp>
      <p:sp>
        <p:nvSpPr>
          <p:cNvPr id="12" name="Google Shape;381;p56">
            <a:extLst>
              <a:ext uri="{FF2B5EF4-FFF2-40B4-BE49-F238E27FC236}">
                <a16:creationId xmlns:a16="http://schemas.microsoft.com/office/drawing/2014/main" id="{84C6BF34-CB0B-492F-588A-0D53FFE6631F}"/>
              </a:ext>
            </a:extLst>
          </p:cNvPr>
          <p:cNvSpPr txBox="1">
            <a:spLocks/>
          </p:cNvSpPr>
          <p:nvPr/>
        </p:nvSpPr>
        <p:spPr>
          <a:xfrm>
            <a:off x="1414400" y="3313903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sz="2000" dirty="0"/>
              <a:t>About the Project</a:t>
            </a:r>
            <a:endParaRPr lang="en-US" sz="21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1160546-24B0-6B46-1243-D6E2E70EF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80" y="3745740"/>
            <a:ext cx="6959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We balanced creativity with practicality, learning how flexibility and teamwork are key to delivering a functional, user-centered product.</a:t>
            </a:r>
            <a:endParaRPr kumimoji="0" lang="en-US" altLang="en-US" sz="180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599728" y="2053019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81;p56">
            <a:extLst>
              <a:ext uri="{FF2B5EF4-FFF2-40B4-BE49-F238E27FC236}">
                <a16:creationId xmlns:a16="http://schemas.microsoft.com/office/drawing/2014/main" id="{CC2A4E2E-1BF1-F189-E7A0-A6A5D5DF26A7}"/>
              </a:ext>
            </a:extLst>
          </p:cNvPr>
          <p:cNvSpPr txBox="1">
            <a:spLocks/>
          </p:cNvSpPr>
          <p:nvPr/>
        </p:nvSpPr>
        <p:spPr>
          <a:xfrm>
            <a:off x="1414400" y="271902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sz="2800" dirty="0"/>
              <a:t>Key Learning</a:t>
            </a:r>
          </a:p>
        </p:txBody>
      </p:sp>
    </p:spTree>
    <p:extLst>
      <p:ext uri="{BB962C8B-B14F-4D97-AF65-F5344CB8AC3E}">
        <p14:creationId xmlns:p14="http://schemas.microsoft.com/office/powerpoint/2010/main" val="418737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20BD89F3-80C1-42D1-581D-FB35F71F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0A783F41-ECF0-E094-0FD3-68F037C772C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3FA62-7F14-F086-6689-9D073B3245F7}"/>
              </a:ext>
            </a:extLst>
          </p:cNvPr>
          <p:cNvSpPr txBox="1"/>
          <p:nvPr/>
        </p:nvSpPr>
        <p:spPr>
          <a:xfrm>
            <a:off x="1414400" y="1310766"/>
            <a:ext cx="6671618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Web/Mobile App Deployment: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from prototype to a fully functioning web or mobile app, integrated with university systems for seamless scheduling and personal planning.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Personalization Features: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Allow students to customize layout, colors, and reminders; add advanced options like task management and study time suggestions.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Notifications &amp; Reminders: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Extend notifications for deadlines, exams, and study group meetings to help students stay organized.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Backend Scalability: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Develop a robust backend system to handle large data volumes and real-time updates for course availability and schedule conflicts.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Long-term Goal: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Provide a tool that helps HUST students with intuitive time management, improving productivity and well-being.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1A7B750D-B2A2-F64C-A2CE-5EB0C4FEFC1D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42218" y="940246"/>
            <a:ext cx="2132935" cy="17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50;p53">
            <a:extLst>
              <a:ext uri="{FF2B5EF4-FFF2-40B4-BE49-F238E27FC236}">
                <a16:creationId xmlns:a16="http://schemas.microsoft.com/office/drawing/2014/main" id="{AF3D9489-28E1-BE3D-42F4-27A12F1E0267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6200000">
            <a:off x="5044433" y="103609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50;p53">
            <a:extLst>
              <a:ext uri="{FF2B5EF4-FFF2-40B4-BE49-F238E27FC236}">
                <a16:creationId xmlns:a16="http://schemas.microsoft.com/office/drawing/2014/main" id="{2045B82E-89C0-4E40-62C7-89E49C7C0F4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6200000">
            <a:off x="5652760" y="103609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500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555342C-F542-2A5D-19B0-5809F78E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B293A635-1B89-8DBE-F400-EE1F1A75FA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269380" y="508747"/>
            <a:ext cx="2961657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Acknowledgements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9F297-39AA-1102-4B4A-AFFE06E937C8}"/>
              </a:ext>
            </a:extLst>
          </p:cNvPr>
          <p:cNvSpPr txBox="1"/>
          <p:nvPr/>
        </p:nvSpPr>
        <p:spPr>
          <a:xfrm>
            <a:off x="1306285" y="1673956"/>
            <a:ext cx="7244189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We would like to express our sincere gratitude to the participants of our user interviews for their invaluable feedback.</a:t>
            </a:r>
          </a:p>
          <a:p>
            <a:pPr algn="ctr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</a:t>
            </a:r>
          </a:p>
          <a:p>
            <a:pPr algn="ctr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Special thanks to 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Assoc. Prof. Dr. Tran </a:t>
            </a:r>
            <a:r>
              <a:rPr lang="en-US" b="1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Thi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Thanh Hai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and 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Dr. Nguyen Viet Tung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for your expert guidance and support. </a:t>
            </a:r>
          </a:p>
          <a:p>
            <a:pPr algn="ctr"/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algn="ctr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Lastly, thanks to everyone who has supported us throughout this project. Your contributions made this journey meaningful. </a:t>
            </a:r>
          </a:p>
          <a:p>
            <a:pPr algn="ctr"/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algn="ctr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 From: Group 3 -</a:t>
            </a:r>
          </a:p>
          <a:p>
            <a:pPr algn="ctr"/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algn="ctr"/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algn="ctr"/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algn="ctr"/>
            <a:r>
              <a:rPr lang="en-US" sz="1100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For further details, please refer to the Final Report and Appendix.</a:t>
            </a:r>
          </a:p>
          <a:p>
            <a:pPr algn="ctr"/>
            <a:endParaRPr lang="en-US" sz="1100" i="1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15ED5A7-BA53-C7BB-BA46-33D05673C145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378608" y="969023"/>
            <a:ext cx="2743200" cy="150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81;p88">
            <a:extLst>
              <a:ext uri="{FF2B5EF4-FFF2-40B4-BE49-F238E27FC236}">
                <a16:creationId xmlns:a16="http://schemas.microsoft.com/office/drawing/2014/main" id="{FC5F9646-4C14-3673-D626-4382EA36AF4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2515" y="785675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42583925-E9F3-D33C-AC02-A984B1CF51A1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08872" y="893056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4;p57">
            <a:extLst>
              <a:ext uri="{FF2B5EF4-FFF2-40B4-BE49-F238E27FC236}">
                <a16:creationId xmlns:a16="http://schemas.microsoft.com/office/drawing/2014/main" id="{F00F144A-990A-6212-79F3-067FB0A746DC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08835" y="1050377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2191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6E576E48-7F5D-136C-88CA-EB9F10F0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C45A93B9-A98B-26C2-F4BF-B9FE871E1868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14;p50">
            <a:extLst>
              <a:ext uri="{FF2B5EF4-FFF2-40B4-BE49-F238E27FC236}">
                <a16:creationId xmlns:a16="http://schemas.microsoft.com/office/drawing/2014/main" id="{32576F09-3D9D-1761-EDFD-6AE0B749CF0D}"/>
              </a:ext>
            </a:extLst>
          </p:cNvPr>
          <p:cNvSpPr txBox="1">
            <a:spLocks/>
          </p:cNvSpPr>
          <p:nvPr/>
        </p:nvSpPr>
        <p:spPr>
          <a:xfrm>
            <a:off x="3636193" y="3389928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Final </a:t>
            </a:r>
          </a:p>
          <a:p>
            <a:r>
              <a:rPr lang="en-US" sz="2400" dirty="0"/>
              <a:t>Report</a:t>
            </a:r>
          </a:p>
        </p:txBody>
      </p:sp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51899A3E-16AB-0912-39A3-57A271B1A8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71C688F3-ECB3-8F11-1A24-4CD06AB2E1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DF0FDC31-6FFD-461E-2B64-C0662FD96280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A531E6A6-4C56-67D2-0F6C-F03FFAC2116A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8A10397A-36DC-3EA0-5E87-FC686B931091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0667A385-6518-8894-F504-3B1AD8452E8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FC0A096E-87FB-B549-9A17-A1FB1C12551A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57E72625-754E-A01C-34DA-75F3348D3E83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46BA0F31-DEBF-FFA4-CB58-902FB29481A4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6AEE77D8-FFA6-37FF-7FAC-422BFC6A6340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0708718-FD82-E554-8393-88443B1E97A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BEE4123B-0055-93CE-38F9-963AD972AAC1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9D0D3EE9-539F-D5DB-0085-692A7486B711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19059A20-6DEA-BA7F-A95E-AF5148177CF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F8CEC3D-5253-E6B5-ABD5-485DA6BCBB93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4B712B66-8518-C60E-4D2D-D390963AC0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CA54ED-816C-936A-1A8E-1681BF543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45558471-4403-6481-77A6-DD72CBDCD95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screen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F0D9E6F9-934F-03D2-62F7-4880268D5C6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54CB4-63A6-B10C-59F6-7F255A9C71E7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F306FA07-E04A-C40D-8D1D-2D50D42CBD11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79E9952A-8594-D3CE-6312-22A09110B5C0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7AF49-4504-7449-58AA-B581486B313F}"/>
              </a:ext>
            </a:extLst>
          </p:cNvPr>
          <p:cNvGrpSpPr/>
          <p:nvPr/>
        </p:nvGrpSpPr>
        <p:grpSpPr>
          <a:xfrm rot="21296561">
            <a:off x="3527893" y="2193360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0652D3C0-6AA6-441F-E160-A0F1AFF4BEC2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16AB3728-355A-5EE0-8F89-37791DABB07F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011E5-B32C-0A49-66EF-370405F6CFCE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C0D9056-9F0B-F5E6-6C16-BD8383041A70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49DA0AB4-E2E3-A389-505F-89839C88DC12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AB827B-126A-419A-7B2F-4F649C0AADFA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C8D86EDB-E859-287C-1D6F-A0CA6957250C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28C5A2D-4BF6-EF4D-E838-341DD0504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09428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>
          <a:extLst>
            <a:ext uri="{FF2B5EF4-FFF2-40B4-BE49-F238E27FC236}">
              <a16:creationId xmlns:a16="http://schemas.microsoft.com/office/drawing/2014/main" id="{94EE77FE-6357-27D4-D17F-76742F8CB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48;p53">
            <a:extLst>
              <a:ext uri="{FF2B5EF4-FFF2-40B4-BE49-F238E27FC236}">
                <a16:creationId xmlns:a16="http://schemas.microsoft.com/office/drawing/2014/main" id="{ECDB5B95-C686-B06D-640C-073AD0A49DC2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21069805">
            <a:off x="632164" y="1513402"/>
            <a:ext cx="3726766" cy="289107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5">
            <a:extLst>
              <a:ext uri="{FF2B5EF4-FFF2-40B4-BE49-F238E27FC236}">
                <a16:creationId xmlns:a16="http://schemas.microsoft.com/office/drawing/2014/main" id="{3CECB3E5-1113-B2B1-78FD-E1C89A4F438E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099675" y="2571750"/>
            <a:ext cx="3042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Normal Users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3" name="Google Shape;553;p65">
            <a:extLst>
              <a:ext uri="{FF2B5EF4-FFF2-40B4-BE49-F238E27FC236}">
                <a16:creationId xmlns:a16="http://schemas.microsoft.com/office/drawing/2014/main" id="{09F89C37-AEF0-C92C-5E66-F88073E4BD7A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099675" y="3754488"/>
            <a:ext cx="3042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Extreme User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54" name="Google Shape;554;p65">
            <a:extLst>
              <a:ext uri="{FF2B5EF4-FFF2-40B4-BE49-F238E27FC236}">
                <a16:creationId xmlns:a16="http://schemas.microsoft.com/office/drawing/2014/main" id="{024C25A1-9C15-50FB-17E4-6BD78850D21B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002325" y="711175"/>
            <a:ext cx="3042000" cy="8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Participants</a:t>
            </a:r>
            <a:endParaRPr dirty="0"/>
          </a:p>
        </p:txBody>
      </p:sp>
      <p:sp>
        <p:nvSpPr>
          <p:cNvPr id="555" name="Google Shape;555;p65">
            <a:extLst>
              <a:ext uri="{FF2B5EF4-FFF2-40B4-BE49-F238E27FC236}">
                <a16:creationId xmlns:a16="http://schemas.microsoft.com/office/drawing/2014/main" id="{DA1A7ECA-2BDC-FA71-AFD9-44107AEABF8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99675" y="1389013"/>
            <a:ext cx="30420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Expert User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371B4BCD-EFDA-D63A-30BD-F31B348B8230}"/>
              </a:ext>
            </a:extLst>
          </p:cNvPr>
          <p:cNvSpPr txBox="1">
            <a:spLocks/>
          </p:cNvSpPr>
          <p:nvPr/>
        </p:nvSpPr>
        <p:spPr>
          <a:xfrm>
            <a:off x="5947777" y="1068559"/>
            <a:ext cx="1345796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Minh*</a:t>
            </a:r>
          </a:p>
        </p:txBody>
      </p:sp>
      <p:sp>
        <p:nvSpPr>
          <p:cNvPr id="9" name="Google Shape;554;p65">
            <a:extLst>
              <a:ext uri="{FF2B5EF4-FFF2-40B4-BE49-F238E27FC236}">
                <a16:creationId xmlns:a16="http://schemas.microsoft.com/office/drawing/2014/main" id="{D72783D2-EA25-C370-24BF-C89C8E620E1B}"/>
              </a:ext>
            </a:extLst>
          </p:cNvPr>
          <p:cNvSpPr txBox="1">
            <a:spLocks/>
          </p:cNvSpPr>
          <p:nvPr/>
        </p:nvSpPr>
        <p:spPr>
          <a:xfrm>
            <a:off x="4810652" y="2226835"/>
            <a:ext cx="3628169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Tai, Rose, Son, </a:t>
            </a:r>
            <a:r>
              <a:rPr lang="en-US" dirty="0" err="1"/>
              <a:t>NMinh</a:t>
            </a:r>
            <a:endParaRPr lang="en-US" dirty="0"/>
          </a:p>
        </p:txBody>
      </p:sp>
      <p:sp>
        <p:nvSpPr>
          <p:cNvPr id="10" name="Google Shape;554;p65">
            <a:extLst>
              <a:ext uri="{FF2B5EF4-FFF2-40B4-BE49-F238E27FC236}">
                <a16:creationId xmlns:a16="http://schemas.microsoft.com/office/drawing/2014/main" id="{D70ED5E0-8A5B-9441-3DD2-223316EA090A}"/>
              </a:ext>
            </a:extLst>
          </p:cNvPr>
          <p:cNvSpPr txBox="1">
            <a:spLocks/>
          </p:cNvSpPr>
          <p:nvPr/>
        </p:nvSpPr>
        <p:spPr>
          <a:xfrm>
            <a:off x="6087404" y="3434034"/>
            <a:ext cx="1066541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Linh*</a:t>
            </a:r>
          </a:p>
        </p:txBody>
      </p:sp>
      <p:sp>
        <p:nvSpPr>
          <p:cNvPr id="11" name="Google Shape;554;p65">
            <a:extLst>
              <a:ext uri="{FF2B5EF4-FFF2-40B4-BE49-F238E27FC236}">
                <a16:creationId xmlns:a16="http://schemas.microsoft.com/office/drawing/2014/main" id="{8CD23353-9370-21AC-CCCC-065B9BEDE167}"/>
              </a:ext>
            </a:extLst>
          </p:cNvPr>
          <p:cNvSpPr txBox="1">
            <a:spLocks/>
          </p:cNvSpPr>
          <p:nvPr/>
        </p:nvSpPr>
        <p:spPr>
          <a:xfrm>
            <a:off x="4639605" y="4395395"/>
            <a:ext cx="1243035" cy="37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400" dirty="0"/>
              <a:t>*: pseudonym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C14806-95A9-23FE-500C-CDA2C1163AB0}"/>
              </a:ext>
            </a:extLst>
          </p:cNvPr>
          <p:cNvGrpSpPr/>
          <p:nvPr/>
        </p:nvGrpSpPr>
        <p:grpSpPr>
          <a:xfrm>
            <a:off x="1624680" y="1318673"/>
            <a:ext cx="1346363" cy="1263997"/>
            <a:chOff x="1554701" y="1325393"/>
            <a:chExt cx="1346363" cy="12639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C4C9538-C76C-A8D0-3320-EB57FA9AEB37}"/>
                </a:ext>
              </a:extLst>
            </p:cNvPr>
            <p:cNvGrpSpPr/>
            <p:nvPr/>
          </p:nvGrpSpPr>
          <p:grpSpPr>
            <a:xfrm>
              <a:off x="1554701" y="1389012"/>
              <a:ext cx="1196858" cy="1200378"/>
              <a:chOff x="597705" y="2099277"/>
              <a:chExt cx="1196858" cy="1200378"/>
            </a:xfrm>
          </p:grpSpPr>
          <p:pic>
            <p:nvPicPr>
              <p:cNvPr id="3" name="Picture 2" descr="A person in a blue shirt&#10;&#10;Description automatically generated">
                <a:extLst>
                  <a:ext uri="{FF2B5EF4-FFF2-40B4-BE49-F238E27FC236}">
                    <a16:creationId xmlns:a16="http://schemas.microsoft.com/office/drawing/2014/main" id="{AE622C4E-6C65-2B60-F10E-D57777833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140588">
                <a:off x="597705" y="2099277"/>
                <a:ext cx="1196858" cy="12003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5" name="Smiley Face 4">
                <a:extLst>
                  <a:ext uri="{FF2B5EF4-FFF2-40B4-BE49-F238E27FC236}">
                    <a16:creationId xmlns:a16="http://schemas.microsoft.com/office/drawing/2014/main" id="{5B2476AB-2EC0-1D0F-76AF-54BBFE638A08}"/>
                  </a:ext>
                </a:extLst>
              </p:cNvPr>
              <p:cNvSpPr/>
              <p:nvPr/>
            </p:nvSpPr>
            <p:spPr>
              <a:xfrm rot="20956683">
                <a:off x="903225" y="2329565"/>
                <a:ext cx="610017" cy="610017"/>
              </a:xfrm>
              <a:prstGeom prst="smileyFac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Google Shape;364;p54">
              <a:extLst>
                <a:ext uri="{FF2B5EF4-FFF2-40B4-BE49-F238E27FC236}">
                  <a16:creationId xmlns:a16="http://schemas.microsoft.com/office/drawing/2014/main" id="{D6BF3175-2297-F13B-71E0-391DE1ED87FB}"/>
                </a:ext>
              </a:extLst>
            </p:cNvPr>
            <p:cNvSpPr/>
            <p:nvPr/>
          </p:nvSpPr>
          <p:spPr>
            <a:xfrm rot="1341486">
              <a:off x="2227401" y="1325393"/>
              <a:ext cx="673663" cy="277120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F11155C-B7DC-B345-5893-3C9DB3DFE712}"/>
              </a:ext>
            </a:extLst>
          </p:cNvPr>
          <p:cNvGrpSpPr/>
          <p:nvPr/>
        </p:nvGrpSpPr>
        <p:grpSpPr>
          <a:xfrm>
            <a:off x="2850392" y="1556327"/>
            <a:ext cx="1303254" cy="1550323"/>
            <a:chOff x="2886360" y="1671782"/>
            <a:chExt cx="1303254" cy="1550323"/>
          </a:xfrm>
        </p:grpSpPr>
        <p:pic>
          <p:nvPicPr>
            <p:cNvPr id="21" name="Picture 20" descr="A person with glasses and snow on her face&#10;&#10;Description automatically generated">
              <a:extLst>
                <a:ext uri="{FF2B5EF4-FFF2-40B4-BE49-F238E27FC236}">
                  <a16:creationId xmlns:a16="http://schemas.microsoft.com/office/drawing/2014/main" id="{518D904C-34E9-3782-6F6B-84B84B43C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79863">
              <a:off x="2947037" y="1841152"/>
              <a:ext cx="1154513" cy="12195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2" name="Google Shape;364;p54">
              <a:extLst>
                <a:ext uri="{FF2B5EF4-FFF2-40B4-BE49-F238E27FC236}">
                  <a16:creationId xmlns:a16="http://schemas.microsoft.com/office/drawing/2014/main" id="{38D69702-F98A-980C-818E-A3217A6DAA77}"/>
                </a:ext>
              </a:extLst>
            </p:cNvPr>
            <p:cNvSpPr/>
            <p:nvPr/>
          </p:nvSpPr>
          <p:spPr>
            <a:xfrm rot="18412534" flipV="1">
              <a:off x="2663095" y="1895047"/>
              <a:ext cx="673663" cy="227134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" name="Google Shape;364;p54">
              <a:extLst>
                <a:ext uri="{FF2B5EF4-FFF2-40B4-BE49-F238E27FC236}">
                  <a16:creationId xmlns:a16="http://schemas.microsoft.com/office/drawing/2014/main" id="{2675E7DC-4062-73AB-BC3C-0CA4281CB3EE}"/>
                </a:ext>
              </a:extLst>
            </p:cNvPr>
            <p:cNvSpPr/>
            <p:nvPr/>
          </p:nvSpPr>
          <p:spPr>
            <a:xfrm rot="7174685">
              <a:off x="3734899" y="276739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24" name="Google Shape;665;p71">
            <a:extLst>
              <a:ext uri="{FF2B5EF4-FFF2-40B4-BE49-F238E27FC236}">
                <a16:creationId xmlns:a16="http://schemas.microsoft.com/office/drawing/2014/main" id="{A80206CF-77AB-138A-1A63-B7EBF45C8C4B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7121373" flipH="1">
            <a:off x="689127" y="1580957"/>
            <a:ext cx="847033" cy="381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981;p88">
            <a:extLst>
              <a:ext uri="{FF2B5EF4-FFF2-40B4-BE49-F238E27FC236}">
                <a16:creationId xmlns:a16="http://schemas.microsoft.com/office/drawing/2014/main" id="{DB02F607-1A32-35F3-F75A-0523C19B797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9714" y="565471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roup 544">
            <a:extLst>
              <a:ext uri="{FF2B5EF4-FFF2-40B4-BE49-F238E27FC236}">
                <a16:creationId xmlns:a16="http://schemas.microsoft.com/office/drawing/2014/main" id="{7912BF44-FACA-92D9-7FE2-1DE03D4158CE}"/>
              </a:ext>
            </a:extLst>
          </p:cNvPr>
          <p:cNvGrpSpPr/>
          <p:nvPr/>
        </p:nvGrpSpPr>
        <p:grpSpPr>
          <a:xfrm>
            <a:off x="912831" y="2172012"/>
            <a:ext cx="1281936" cy="1355553"/>
            <a:chOff x="912831" y="2172012"/>
            <a:chExt cx="1281936" cy="1355553"/>
          </a:xfrm>
        </p:grpSpPr>
        <p:pic>
          <p:nvPicPr>
            <p:cNvPr id="29" name="Picture 28" descr="A person sitting on a bed with a dog&#10;&#10;Description automatically generated">
              <a:extLst>
                <a:ext uri="{FF2B5EF4-FFF2-40B4-BE49-F238E27FC236}">
                  <a16:creationId xmlns:a16="http://schemas.microsoft.com/office/drawing/2014/main" id="{C1E81AD6-7F57-4B96-F0A7-6FA7DC49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63806">
              <a:off x="973802" y="2282587"/>
              <a:ext cx="1173165" cy="11434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0" name="Google Shape;364;p54">
              <a:extLst>
                <a:ext uri="{FF2B5EF4-FFF2-40B4-BE49-F238E27FC236}">
                  <a16:creationId xmlns:a16="http://schemas.microsoft.com/office/drawing/2014/main" id="{E9EFA757-17CB-66AC-3491-366E47DD7058}"/>
                </a:ext>
              </a:extLst>
            </p:cNvPr>
            <p:cNvSpPr/>
            <p:nvPr/>
          </p:nvSpPr>
          <p:spPr>
            <a:xfrm rot="7174685">
              <a:off x="693882" y="239096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31" name="Google Shape;364;p54">
              <a:extLst>
                <a:ext uri="{FF2B5EF4-FFF2-40B4-BE49-F238E27FC236}">
                  <a16:creationId xmlns:a16="http://schemas.microsoft.com/office/drawing/2014/main" id="{86355E47-61C9-D0AD-690D-AAC16B44B8B3}"/>
                </a:ext>
              </a:extLst>
            </p:cNvPr>
            <p:cNvSpPr/>
            <p:nvPr/>
          </p:nvSpPr>
          <p:spPr>
            <a:xfrm rot="7174685">
              <a:off x="1740052" y="307285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544" name="Smiley Face 543">
              <a:extLst>
                <a:ext uri="{FF2B5EF4-FFF2-40B4-BE49-F238E27FC236}">
                  <a16:creationId xmlns:a16="http://schemas.microsoft.com/office/drawing/2014/main" id="{2D079392-5AEA-E4A8-A419-202E7BBCA446}"/>
                </a:ext>
              </a:extLst>
            </p:cNvPr>
            <p:cNvSpPr/>
            <p:nvPr/>
          </p:nvSpPr>
          <p:spPr>
            <a:xfrm rot="20956683">
              <a:off x="1308864" y="2484861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34F2816E-0964-C78C-C821-56AA114002F5}"/>
              </a:ext>
            </a:extLst>
          </p:cNvPr>
          <p:cNvGrpSpPr/>
          <p:nvPr/>
        </p:nvGrpSpPr>
        <p:grpSpPr>
          <a:xfrm>
            <a:off x="2780752" y="2912747"/>
            <a:ext cx="1373160" cy="1242738"/>
            <a:chOff x="3187559" y="3055732"/>
            <a:chExt cx="1373160" cy="1242738"/>
          </a:xfrm>
        </p:grpSpPr>
        <p:pic>
          <p:nvPicPr>
            <p:cNvPr id="547" name="Picture 546" descr="A person taking a selfie in a gym&#10;&#10;Description automatically generated">
              <a:extLst>
                <a:ext uri="{FF2B5EF4-FFF2-40B4-BE49-F238E27FC236}">
                  <a16:creationId xmlns:a16="http://schemas.microsoft.com/office/drawing/2014/main" id="{48A3AA27-3E98-A592-6A83-1284B90099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9183" t="43294" r="21131" b="34952"/>
            <a:stretch/>
          </p:blipFill>
          <p:spPr>
            <a:xfrm rot="21004071">
              <a:off x="3260406" y="3076038"/>
              <a:ext cx="1180818" cy="111891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48" name="Smiley Face 547">
              <a:extLst>
                <a:ext uri="{FF2B5EF4-FFF2-40B4-BE49-F238E27FC236}">
                  <a16:creationId xmlns:a16="http://schemas.microsoft.com/office/drawing/2014/main" id="{D20BEB18-7870-2193-48E6-0BA3245D9493}"/>
                </a:ext>
              </a:extLst>
            </p:cNvPr>
            <p:cNvSpPr/>
            <p:nvPr/>
          </p:nvSpPr>
          <p:spPr>
            <a:xfrm rot="20956683">
              <a:off x="3547578" y="3307209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1" name="Google Shape;364;p54">
              <a:extLst>
                <a:ext uri="{FF2B5EF4-FFF2-40B4-BE49-F238E27FC236}">
                  <a16:creationId xmlns:a16="http://schemas.microsoft.com/office/drawing/2014/main" id="{CB9249AA-1ABC-A041-A5D7-9991BAA2B437}"/>
                </a:ext>
              </a:extLst>
            </p:cNvPr>
            <p:cNvSpPr/>
            <p:nvPr/>
          </p:nvSpPr>
          <p:spPr>
            <a:xfrm rot="12316033">
              <a:off x="3950938" y="3055732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552" name="Google Shape;364;p54">
              <a:extLst>
                <a:ext uri="{FF2B5EF4-FFF2-40B4-BE49-F238E27FC236}">
                  <a16:creationId xmlns:a16="http://schemas.microsoft.com/office/drawing/2014/main" id="{482D6727-18D5-39F3-D25C-DD6789AA6F30}"/>
                </a:ext>
              </a:extLst>
            </p:cNvPr>
            <p:cNvSpPr/>
            <p:nvPr/>
          </p:nvSpPr>
          <p:spPr>
            <a:xfrm rot="12316033">
              <a:off x="3187559" y="4085061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6B5ED07-88BA-F6D6-A82B-8F25FB38894B}"/>
              </a:ext>
            </a:extLst>
          </p:cNvPr>
          <p:cNvGrpSpPr/>
          <p:nvPr/>
        </p:nvGrpSpPr>
        <p:grpSpPr>
          <a:xfrm>
            <a:off x="1932619" y="2163667"/>
            <a:ext cx="1257741" cy="1251774"/>
            <a:chOff x="1917904" y="2264543"/>
            <a:chExt cx="1257741" cy="125177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B22492-1B52-16E0-EB01-7DCBE6F6F591}"/>
                </a:ext>
              </a:extLst>
            </p:cNvPr>
            <p:cNvGrpSpPr/>
            <p:nvPr/>
          </p:nvGrpSpPr>
          <p:grpSpPr>
            <a:xfrm>
              <a:off x="1917904" y="2264543"/>
              <a:ext cx="1257741" cy="1251774"/>
              <a:chOff x="1880834" y="2182259"/>
              <a:chExt cx="1389505" cy="1382913"/>
            </a:xfrm>
          </p:grpSpPr>
          <p:pic>
            <p:nvPicPr>
              <p:cNvPr id="1026" name="Picture 2" descr="Không có mô tả ảnh.">
                <a:extLst>
                  <a:ext uri="{FF2B5EF4-FFF2-40B4-BE49-F238E27FC236}">
                    <a16:creationId xmlns:a16="http://schemas.microsoft.com/office/drawing/2014/main" id="{51000C36-395F-79CF-C18C-5E8D236111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20995740">
                <a:off x="2027304" y="2252419"/>
                <a:ext cx="1243035" cy="120661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Google Shape;364;p54">
                <a:extLst>
                  <a:ext uri="{FF2B5EF4-FFF2-40B4-BE49-F238E27FC236}">
                    <a16:creationId xmlns:a16="http://schemas.microsoft.com/office/drawing/2014/main" id="{E113BE4B-F8B9-1484-08FA-55E0FC812DFB}"/>
                  </a:ext>
                </a:extLst>
              </p:cNvPr>
              <p:cNvSpPr/>
              <p:nvPr/>
            </p:nvSpPr>
            <p:spPr>
              <a:xfrm rot="12316033">
                <a:off x="1880834" y="3329406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</a:endParaRPr>
              </a:p>
            </p:txBody>
          </p:sp>
          <p:sp>
            <p:nvSpPr>
              <p:cNvPr id="15" name="Google Shape;364;p54">
                <a:extLst>
                  <a:ext uri="{FF2B5EF4-FFF2-40B4-BE49-F238E27FC236}">
                    <a16:creationId xmlns:a16="http://schemas.microsoft.com/office/drawing/2014/main" id="{F786B6B8-B4F3-CED8-7C4C-268BE9CAA4C2}"/>
                  </a:ext>
                </a:extLst>
              </p:cNvPr>
              <p:cNvSpPr/>
              <p:nvPr/>
            </p:nvSpPr>
            <p:spPr>
              <a:xfrm rot="7174685">
                <a:off x="1734066" y="2401208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AC0F4306-68EA-D3FB-1C4E-EA4A32674161}"/>
                </a:ext>
              </a:extLst>
            </p:cNvPr>
            <p:cNvSpPr/>
            <p:nvPr/>
          </p:nvSpPr>
          <p:spPr>
            <a:xfrm rot="20956683">
              <a:off x="2358867" y="2463193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57" name="Google Shape;404;p57">
            <a:extLst>
              <a:ext uri="{FF2B5EF4-FFF2-40B4-BE49-F238E27FC236}">
                <a16:creationId xmlns:a16="http://schemas.microsoft.com/office/drawing/2014/main" id="{D3A4895F-6C4F-F497-F903-6787F41D564B}"/>
              </a:ext>
            </a:extLst>
          </p:cNvPr>
          <p:cNvPicPr preferRelativeResize="0"/>
          <p:nvPr/>
        </p:nvPicPr>
        <p:blipFill>
          <a:blip r:embed="rId11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52388" y="726326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404;p57">
            <a:extLst>
              <a:ext uri="{FF2B5EF4-FFF2-40B4-BE49-F238E27FC236}">
                <a16:creationId xmlns:a16="http://schemas.microsoft.com/office/drawing/2014/main" id="{2B7FB3D9-2F4A-CAAE-04A7-15E5BC8AC19F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52351" y="883647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426;p59">
            <a:extLst>
              <a:ext uri="{FF2B5EF4-FFF2-40B4-BE49-F238E27FC236}">
                <a16:creationId xmlns:a16="http://schemas.microsoft.com/office/drawing/2014/main" id="{3C904E30-517A-F081-3CF0-03B4AECCB10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640092">
            <a:off x="4916940" y="3077370"/>
            <a:ext cx="723025" cy="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405;p57">
            <a:extLst>
              <a:ext uri="{FF2B5EF4-FFF2-40B4-BE49-F238E27FC236}">
                <a16:creationId xmlns:a16="http://schemas.microsoft.com/office/drawing/2014/main" id="{036E5D7D-625B-514C-C851-936DE916C4B4}"/>
              </a:ext>
            </a:extLst>
          </p:cNvPr>
          <p:cNvPicPr preferRelativeResize="0"/>
          <p:nvPr/>
        </p:nvPicPr>
        <p:blipFill>
          <a:blip r:embed="rId13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2577860">
            <a:off x="2493537" y="4267875"/>
            <a:ext cx="980508" cy="2512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8" name="Group 567">
            <a:extLst>
              <a:ext uri="{FF2B5EF4-FFF2-40B4-BE49-F238E27FC236}">
                <a16:creationId xmlns:a16="http://schemas.microsoft.com/office/drawing/2014/main" id="{ECE3A42A-42CB-F0B1-711F-35FA7321EF33}"/>
              </a:ext>
            </a:extLst>
          </p:cNvPr>
          <p:cNvGrpSpPr/>
          <p:nvPr/>
        </p:nvGrpSpPr>
        <p:grpSpPr>
          <a:xfrm>
            <a:off x="1681481" y="3050788"/>
            <a:ext cx="1419454" cy="1117414"/>
            <a:chOff x="1712389" y="3038498"/>
            <a:chExt cx="1419454" cy="1117414"/>
          </a:xfrm>
        </p:grpSpPr>
        <p:pic>
          <p:nvPicPr>
            <p:cNvPr id="562" name="Picture 561" descr="A person looking at a phone&#10;&#10;Description automatically generated">
              <a:extLst>
                <a:ext uri="{FF2B5EF4-FFF2-40B4-BE49-F238E27FC236}">
                  <a16:creationId xmlns:a16="http://schemas.microsoft.com/office/drawing/2014/main" id="{98660727-D991-07CA-7B57-09AB5F196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18949">
              <a:off x="1859665" y="3048370"/>
              <a:ext cx="1086802" cy="10545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65" name="Google Shape;364;p54">
              <a:extLst>
                <a:ext uri="{FF2B5EF4-FFF2-40B4-BE49-F238E27FC236}">
                  <a16:creationId xmlns:a16="http://schemas.microsoft.com/office/drawing/2014/main" id="{8E43C440-EA48-68EA-D04F-BD5E362A3A2C}"/>
                </a:ext>
              </a:extLst>
            </p:cNvPr>
            <p:cNvSpPr/>
            <p:nvPr/>
          </p:nvSpPr>
          <p:spPr>
            <a:xfrm rot="12644804">
              <a:off x="2458180" y="3038498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566" name="Google Shape;364;p54">
              <a:extLst>
                <a:ext uri="{FF2B5EF4-FFF2-40B4-BE49-F238E27FC236}">
                  <a16:creationId xmlns:a16="http://schemas.microsoft.com/office/drawing/2014/main" id="{C124AABC-C6B5-455D-B7C8-EA6D9CECFB6D}"/>
                </a:ext>
              </a:extLst>
            </p:cNvPr>
            <p:cNvSpPr/>
            <p:nvPr/>
          </p:nvSpPr>
          <p:spPr>
            <a:xfrm rot="12507321">
              <a:off x="1712389" y="3920146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567" name="Smiley Face 566">
              <a:extLst>
                <a:ext uri="{FF2B5EF4-FFF2-40B4-BE49-F238E27FC236}">
                  <a16:creationId xmlns:a16="http://schemas.microsoft.com/office/drawing/2014/main" id="{23D4B7C9-56FD-2EA5-3818-6549410EC90E}"/>
                </a:ext>
              </a:extLst>
            </p:cNvPr>
            <p:cNvSpPr/>
            <p:nvPr/>
          </p:nvSpPr>
          <p:spPr>
            <a:xfrm rot="20956683">
              <a:off x="2143997" y="3364449"/>
              <a:ext cx="430419" cy="430419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69" name="Google Shape;1772;p113">
            <a:extLst>
              <a:ext uri="{FF2B5EF4-FFF2-40B4-BE49-F238E27FC236}">
                <a16:creationId xmlns:a16="http://schemas.microsoft.com/office/drawing/2014/main" id="{0C21F0F2-7EE1-0E83-C74E-BC14E7783DFB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9917295">
            <a:off x="563001" y="3953623"/>
            <a:ext cx="982411" cy="176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1772;p113">
            <a:extLst>
              <a:ext uri="{FF2B5EF4-FFF2-40B4-BE49-F238E27FC236}">
                <a16:creationId xmlns:a16="http://schemas.microsoft.com/office/drawing/2014/main" id="{8A2379DE-E3E2-B617-13B3-8944DF68740F}"/>
              </a:ext>
            </a:extLst>
          </p:cNvPr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19918877">
            <a:off x="586851" y="4210983"/>
            <a:ext cx="920114" cy="165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9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CF9E9704-49EF-0B5F-531A-7C203C75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F0E80724-E8B0-4F62-2544-F9A37A5026C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14;p50">
            <a:extLst>
              <a:ext uri="{FF2B5EF4-FFF2-40B4-BE49-F238E27FC236}">
                <a16:creationId xmlns:a16="http://schemas.microsoft.com/office/drawing/2014/main" id="{E764744D-171A-6975-445B-DB47B41E2352}"/>
              </a:ext>
            </a:extLst>
          </p:cNvPr>
          <p:cNvSpPr txBox="1">
            <a:spLocks/>
          </p:cNvSpPr>
          <p:nvPr/>
        </p:nvSpPr>
        <p:spPr>
          <a:xfrm>
            <a:off x="3617204" y="3404274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Final </a:t>
            </a:r>
            <a:br>
              <a:rPr lang="en-US" sz="2400" dirty="0"/>
            </a:br>
            <a:r>
              <a:rPr lang="en-US" sz="2400" dirty="0"/>
              <a:t>Report</a:t>
            </a:r>
          </a:p>
        </p:txBody>
      </p:sp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F9AEAC27-99E5-A5F6-2397-906CCA372E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CD991B43-B765-97BD-9F50-B17DBC6F97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00456494-B959-8C19-7725-AE3F108D3056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F787DD27-8A58-689B-C2C8-B0C697EED25D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657469F1-6A58-EF43-99B3-00F1E2E6C8F3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5C109663-7040-84AD-887F-00A7BC8D5FB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B69A54FE-06B0-C94B-6E41-4DA853274B4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C1F09D17-0BDE-8661-F962-4341A74B052D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AD65B4F2-2008-1698-8F74-67DCD47E30A1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3E8C522A-E9B0-2846-6011-D3CA2CBCE85C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7A7E7C2D-ED24-607F-5DCF-F2505289953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498E3292-19EB-2C23-1719-DE554F026BE2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2476BDEB-3842-4137-AA53-F617CD49E9EF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BD750A61-5C47-EFD3-04AC-8E4CBDABECD7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338BC81-F818-12E7-70EE-724E36C06CCF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89E42268-CD06-B905-27E3-20913866416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9FDFDC-8A6B-3496-0190-54ACFB0102F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9223B603-7F62-3463-6E3E-68893F814B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screen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1A6A7923-E649-3258-0956-C3F807FC0F2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F82925-1621-9E7D-9FE9-D052A423770E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2E92B9FB-E62B-C313-0495-A51854C1000A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603CF58A-5698-8282-0159-5CFD2F75FB29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D849DC-C983-763C-934E-ABF0DF644957}"/>
              </a:ext>
            </a:extLst>
          </p:cNvPr>
          <p:cNvGrpSpPr/>
          <p:nvPr/>
        </p:nvGrpSpPr>
        <p:grpSpPr>
          <a:xfrm rot="21296561">
            <a:off x="3527893" y="2193360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645E255D-556B-BBE1-F744-3724DE5CED01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3340D080-1EE7-A752-C406-6CD9651A2F4A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1479D-B079-0082-78F8-47AB9A125200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759044F-66CF-F0BA-AE27-A988E5E174B6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C13B7223-6824-1961-3ECB-765A69C0DA2C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26913B-CADD-1AE3-F5BB-D45A1D31B072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AB29E2A2-DC79-E89B-E5CE-84F0F16A07A0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DF748BE-C0D5-2D06-866C-F264A7B01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950011-8C51-8AC1-007C-116EE6514FC6}"/>
              </a:ext>
            </a:extLst>
          </p:cNvPr>
          <p:cNvGrpSpPr/>
          <p:nvPr/>
        </p:nvGrpSpPr>
        <p:grpSpPr>
          <a:xfrm>
            <a:off x="2563435" y="975197"/>
            <a:ext cx="3710017" cy="3392763"/>
            <a:chOff x="2563435" y="975197"/>
            <a:chExt cx="3710017" cy="3392763"/>
          </a:xfrm>
        </p:grpSpPr>
        <p:grpSp>
          <p:nvGrpSpPr>
            <p:cNvPr id="29" name="Google Shape;495;p63">
              <a:extLst>
                <a:ext uri="{FF2B5EF4-FFF2-40B4-BE49-F238E27FC236}">
                  <a16:creationId xmlns:a16="http://schemas.microsoft.com/office/drawing/2014/main" id="{EE2BF128-8052-D903-BCD8-DBD92732C6EF}"/>
                </a:ext>
              </a:extLst>
            </p:cNvPr>
            <p:cNvGrpSpPr/>
            <p:nvPr/>
          </p:nvGrpSpPr>
          <p:grpSpPr>
            <a:xfrm>
              <a:off x="2563435" y="975197"/>
              <a:ext cx="3710017" cy="3392763"/>
              <a:chOff x="-331425" y="1579700"/>
              <a:chExt cx="1880250" cy="1905825"/>
            </a:xfrm>
          </p:grpSpPr>
          <p:sp>
            <p:nvSpPr>
              <p:cNvPr id="31" name="Google Shape;496;p63">
                <a:extLst>
                  <a:ext uri="{FF2B5EF4-FFF2-40B4-BE49-F238E27FC236}">
                    <a16:creationId xmlns:a16="http://schemas.microsoft.com/office/drawing/2014/main" id="{0E00B217-1639-8C48-5DBA-B1B419C2337B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97;p63">
                <a:extLst>
                  <a:ext uri="{FF2B5EF4-FFF2-40B4-BE49-F238E27FC236}">
                    <a16:creationId xmlns:a16="http://schemas.microsoft.com/office/drawing/2014/main" id="{9FD0ED64-E720-789D-CC89-69F23639AFAD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98;p63">
                <a:extLst>
                  <a:ext uri="{FF2B5EF4-FFF2-40B4-BE49-F238E27FC236}">
                    <a16:creationId xmlns:a16="http://schemas.microsoft.com/office/drawing/2014/main" id="{92C1F7B6-4511-DEAC-1CC9-201DED6ED189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315;p50">
              <a:extLst>
                <a:ext uri="{FF2B5EF4-FFF2-40B4-BE49-F238E27FC236}">
                  <a16:creationId xmlns:a16="http://schemas.microsoft.com/office/drawing/2014/main" id="{891EE4BE-E829-49A2-E1B8-D8B2060FFECB}"/>
                </a:ext>
              </a:extLst>
            </p:cNvPr>
            <p:cNvSpPr txBox="1">
              <a:spLocks/>
            </p:cNvSpPr>
            <p:nvPr/>
          </p:nvSpPr>
          <p:spPr>
            <a:xfrm rot="434579">
              <a:off x="3160271" y="2564515"/>
              <a:ext cx="2823457" cy="1568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 Mono Medium"/>
                <a:buNone/>
                <a:defRPr sz="1400" b="0" i="0" u="none" strike="noStrike" cap="none">
                  <a:solidFill>
                    <a:schemeClr val="dk2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  <a:lvl2pPr marL="914400" marR="0" lvl="1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2pPr>
              <a:lvl3pPr marL="1371600" marR="0" lvl="2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3pPr>
              <a:lvl4pPr marL="1828800" marR="0" lvl="3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4pPr>
              <a:lvl5pPr marL="2286000" marR="0" lvl="4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5pPr>
              <a:lvl6pPr marL="2743200" marR="0" lvl="5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6pPr>
              <a:lvl7pPr marL="3200400" marR="0" lvl="6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7pPr>
              <a:lvl8pPr marL="3657600" marR="0" lvl="7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8pPr>
              <a:lvl9pPr marL="4114800" marR="0" lvl="8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9pPr>
            </a:lstStyle>
            <a:p>
              <a:pPr marL="0" indent="0"/>
              <a:r>
                <a:rPr lang="en-US" sz="4000" dirty="0"/>
                <a:t>APPENDIX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216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77E89-5B1A-95EA-89A1-7E742C301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0680AF-548A-85BC-0B77-9620A2C7388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9BC6ADD-81A7-6451-48A9-88B3C2911D6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 err="1">
                <a:solidFill>
                  <a:srgbClr val="B44141"/>
                </a:solidFill>
                <a:latin typeface="Concert One" pitchFamily="2" charset="0"/>
              </a:rPr>
              <a:t>Needfinding</a:t>
            </a:r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 Interview Script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34D71C78-BA4A-87FB-CE4B-A7C4C79FFE55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Take a look!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69EF24C8-708B-1CFF-8A23-8E2474523CB3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9652E2CA-8072-618E-3AF2-A8DE01C39960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3677616" y="-2250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CA58C7CD-6D61-70E1-83AF-1D389C73B646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096082">
            <a:off x="5206961" y="4080512"/>
            <a:ext cx="6123688" cy="147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2C5A5F12-41ED-955C-F162-CB018E3CF036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B06F81A1-CBF0-F830-C5C7-638CCBEB3487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D3A8754B-512C-9A79-003C-0A8C549A3355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195303" y="2435188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847580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A5DC-0640-6740-C6FA-25BE567A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885" y="1552305"/>
            <a:ext cx="4230071" cy="1786950"/>
          </a:xfrm>
        </p:spPr>
        <p:txBody>
          <a:bodyPr/>
          <a:lstStyle/>
          <a:p>
            <a:r>
              <a:rPr lang="en-US" sz="5400" u="sng" dirty="0">
                <a:solidFill>
                  <a:srgbClr val="B44141"/>
                </a:solidFill>
                <a:latin typeface="Concert One" pitchFamily="2" charset="0"/>
              </a:rPr>
              <a:t>Concept Video</a:t>
            </a:r>
            <a:endParaRPr lang="en-US" sz="5400" dirty="0">
              <a:solidFill>
                <a:srgbClr val="B44141"/>
              </a:solidFill>
              <a:latin typeface="Concert One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1C83-2417-7E6A-2640-6A20B4D4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477" y="3870925"/>
            <a:ext cx="1427100" cy="792600"/>
          </a:xfrm>
        </p:spPr>
        <p:txBody>
          <a:bodyPr/>
          <a:lstStyle/>
          <a:p>
            <a:r>
              <a:rPr lang="en-US" dirty="0"/>
              <a:t>Have fun! </a:t>
            </a:r>
          </a:p>
          <a:p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Google Shape;348;p53">
            <a:extLst>
              <a:ext uri="{FF2B5EF4-FFF2-40B4-BE49-F238E27FC236}">
                <a16:creationId xmlns:a16="http://schemas.microsoft.com/office/drawing/2014/main" id="{A11A497A-7DB5-165B-4261-17C281D2EF9C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190838">
            <a:off x="1630310" y="2178720"/>
            <a:ext cx="973500" cy="7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86962F2-500C-C234-5BED-849A49BD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4789677" y="2924401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3DE3B108-DB68-E54A-8390-30DDFCEE8D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6200000">
            <a:off x="5399870" y="615497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47FC12E-5D83-A849-31F5-32C864B2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61349">
            <a:off x="-1780185" y="-1594562"/>
            <a:ext cx="2377441" cy="3421197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33FDAF0-00AA-6B15-5134-405128AE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6397">
            <a:off x="8841191" y="178021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D79424-E37D-D4C7-1181-C37ACDD6D8AE}"/>
              </a:ext>
            </a:extLst>
          </p:cNvPr>
          <p:cNvGrpSpPr/>
          <p:nvPr/>
        </p:nvGrpSpPr>
        <p:grpSpPr>
          <a:xfrm>
            <a:off x="1617874" y="724429"/>
            <a:ext cx="2061772" cy="2435792"/>
            <a:chOff x="4644571" y="513039"/>
            <a:chExt cx="3834979" cy="4530671"/>
          </a:xfrm>
        </p:grpSpPr>
        <p:grpSp>
          <p:nvGrpSpPr>
            <p:cNvPr id="10" name="Google Shape;495;p63">
              <a:extLst>
                <a:ext uri="{FF2B5EF4-FFF2-40B4-BE49-F238E27FC236}">
                  <a16:creationId xmlns:a16="http://schemas.microsoft.com/office/drawing/2014/main" id="{1676E535-5659-850F-ABAA-157A11B9868C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3" name="Google Shape;496;p63">
                <a:extLst>
                  <a:ext uri="{FF2B5EF4-FFF2-40B4-BE49-F238E27FC236}">
                    <a16:creationId xmlns:a16="http://schemas.microsoft.com/office/drawing/2014/main" id="{8CB0AD04-5767-6C90-B1CC-75608E56B3D5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97;p63">
                <a:extLst>
                  <a:ext uri="{FF2B5EF4-FFF2-40B4-BE49-F238E27FC236}">
                    <a16:creationId xmlns:a16="http://schemas.microsoft.com/office/drawing/2014/main" id="{887B4816-3473-BCA3-FBFA-252591C10040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98;p63">
                <a:extLst>
                  <a:ext uri="{FF2B5EF4-FFF2-40B4-BE49-F238E27FC236}">
                    <a16:creationId xmlns:a16="http://schemas.microsoft.com/office/drawing/2014/main" id="{219FE996-8D2C-4755-EDAA-FEAC70AD95EA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6D3BDF54-0A9C-BAA9-5B2E-8BD9F2899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1534DA4-A484-BF2B-67EF-261D8AC2A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Google Shape;343;p52">
            <a:extLst>
              <a:ext uri="{FF2B5EF4-FFF2-40B4-BE49-F238E27FC236}">
                <a16:creationId xmlns:a16="http://schemas.microsoft.com/office/drawing/2014/main" id="{154CDE5A-B8A2-9E3A-ECEC-9991DF9BB529}"/>
              </a:ext>
            </a:extLst>
          </p:cNvPr>
          <p:cNvPicPr preferRelativeResize="0"/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12326408" flipH="1">
            <a:off x="3430051" y="1103659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05;p57">
            <a:extLst>
              <a:ext uri="{FF2B5EF4-FFF2-40B4-BE49-F238E27FC236}">
                <a16:creationId xmlns:a16="http://schemas.microsoft.com/office/drawing/2014/main" id="{6CEA2EC3-57B6-F66F-4665-693F7283257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9070455">
            <a:off x="3260295" y="3538323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8C9D3C31-0B8A-2C1B-30BD-C9622AC1F5CB}"/>
              </a:ext>
            </a:extLst>
          </p:cNvPr>
          <p:cNvPicPr preferRelativeResize="0"/>
          <p:nvPr/>
        </p:nvPicPr>
        <p:blipFill>
          <a:blip r:embed="rId1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29128" y="242110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4;p57">
            <a:extLst>
              <a:ext uri="{FF2B5EF4-FFF2-40B4-BE49-F238E27FC236}">
                <a16:creationId xmlns:a16="http://schemas.microsoft.com/office/drawing/2014/main" id="{FAF22F8A-E90F-177E-129D-16552A64D76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66923" y="1080270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26;p59">
            <a:extLst>
              <a:ext uri="{FF2B5EF4-FFF2-40B4-BE49-F238E27FC236}">
                <a16:creationId xmlns:a16="http://schemas.microsoft.com/office/drawing/2014/main" id="{9A841BA7-893F-2C56-1921-D9F17AB50AC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40092">
            <a:off x="5840659" y="3640022"/>
            <a:ext cx="554918" cy="63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person with glasses&#10;&#10;Description automatically generated">
            <a:extLst>
              <a:ext uri="{FF2B5EF4-FFF2-40B4-BE49-F238E27FC236}">
                <a16:creationId xmlns:a16="http://schemas.microsoft.com/office/drawing/2014/main" id="{613AD187-70EB-F9EA-04BE-5F910B409D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16257">
            <a:off x="-1115235" y="2869145"/>
            <a:ext cx="1784605" cy="1784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A close-up of a child's face&#10;&#10;Description automatically generated">
            <a:extLst>
              <a:ext uri="{FF2B5EF4-FFF2-40B4-BE49-F238E27FC236}">
                <a16:creationId xmlns:a16="http://schemas.microsoft.com/office/drawing/2014/main" id="{4D58A95B-FA0E-F1A2-C96B-9257E28AAA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3211">
            <a:off x="7896654" y="-1482829"/>
            <a:ext cx="1636021" cy="213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9D408CE9-D104-66EB-585E-5595B6A0B4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416736">
            <a:off x="4040867" y="4631724"/>
            <a:ext cx="1775937" cy="177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58780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F11D-A024-76B6-17A5-A1ACECD2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8ED34-154B-1033-7354-914BA7074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BFB4A202-EAAA-4168-948D-FCF7ABA519B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FAF23B08-128D-4F34-69EF-586D42EFDA82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Better Version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21390FF7-76AB-7A18-0C82-17F8BC3C9CB1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73F04A32-16C3-7349-42BB-5BE04A085067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0C5B583C-01DC-83B2-3578-BEE6D6742F3D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BDC065EB-8CBD-83AA-E28E-13D225FA532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36523BED-67E2-CED6-BDD5-80FF81113C2F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610C3F4D-8E70-F20D-4244-EE483F357C94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78512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41F7A-18A5-2A5D-4675-950A81E64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B8118-3E39-2906-4371-BB97643111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0AD8D771-191F-F930-2114-D6B3094BDE5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Usability Testing Script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54E4B267-0121-9E08-4DE2-DFAD8C1F3BA3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Take a look!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10FB1056-6C0C-3AF5-9256-43D86947DDBA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C8BA8B97-B239-ECEF-1285-CE321E3F2A3D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44DF39E0-E2D7-134B-766C-F9316C7C8996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6DD80EBE-01E8-047D-F50E-7E48B7E489F5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9B822D06-817F-328E-0E65-F2355ADBF45C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C04600DF-C34A-7328-4F7D-A7F0CFC26B5C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64304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F11D-A024-76B6-17A5-A1ACECD2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8ED34-154B-1033-7354-914BA7074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BFB4A202-EAAA-4168-948D-FCF7ABA519B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Me-fi Prototype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FAF23B08-128D-4F34-69EF-586D42EFDA82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Have a try!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21390FF7-76AB-7A18-0C82-17F8BC3C9CB1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73F04A32-16C3-7349-42BB-5BE04A085067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0C5B583C-01DC-83B2-3578-BEE6D6742F3D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BDC065EB-8CBD-83AA-E28E-13D225FA532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36523BED-67E2-CED6-BDD5-80FF81113C2F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610C3F4D-8E70-F20D-4244-EE483F357C94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0154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A9655-3A7F-EC8F-F8B3-C1FED5EA3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5FC94F-5867-FFB8-A5B6-0864DF0535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05CED36D-D833-8BB4-344B-63E25F01673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And…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A434AF0A-FC7A-9E65-0CEA-083331E7ECEF}"/>
              </a:ext>
            </a:extLst>
          </p:cNvPr>
          <p:cNvSpPr txBox="1">
            <a:spLocks/>
          </p:cNvSpPr>
          <p:nvPr/>
        </p:nvSpPr>
        <p:spPr>
          <a:xfrm>
            <a:off x="3296690" y="2096474"/>
            <a:ext cx="2550617" cy="1050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For Other Details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C76D7FC2-50A5-8DB8-8C85-F95F6F3D65D3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CD838C1A-2806-14E3-C202-99B9EA65F3C3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828A6847-B285-FC04-1013-DBED34D0E885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EA342E43-9DB6-7AD9-3B36-766BF0F91EB6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832359E7-5E58-8EEF-3959-861648AA7CEF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436CA55A-4AE5-BA44-9DE8-2603628F6FC6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919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9176EC4D-0695-2E16-A51B-37D5F7365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933" y="515276"/>
            <a:ext cx="2821940" cy="15138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26" name="Google Shape;42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40092">
            <a:off x="4805648" y="3772166"/>
            <a:ext cx="723025" cy="8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9718ED6-B3EA-AEDC-72F7-4A8334D460C9}"/>
              </a:ext>
            </a:extLst>
          </p:cNvPr>
          <p:cNvGrpSpPr/>
          <p:nvPr/>
        </p:nvGrpSpPr>
        <p:grpSpPr>
          <a:xfrm rot="820839">
            <a:off x="5036726" y="855570"/>
            <a:ext cx="1771664" cy="1663280"/>
            <a:chOff x="1554701" y="1325393"/>
            <a:chExt cx="1346363" cy="126399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084F056-2499-2D6B-8C03-31533DBB7827}"/>
                </a:ext>
              </a:extLst>
            </p:cNvPr>
            <p:cNvGrpSpPr/>
            <p:nvPr/>
          </p:nvGrpSpPr>
          <p:grpSpPr>
            <a:xfrm>
              <a:off x="1554701" y="1389012"/>
              <a:ext cx="1196858" cy="1200378"/>
              <a:chOff x="597705" y="2099277"/>
              <a:chExt cx="1196858" cy="1200378"/>
            </a:xfrm>
          </p:grpSpPr>
          <p:pic>
            <p:nvPicPr>
              <p:cNvPr id="5" name="Picture 4" descr="A person in a blue shirt&#10;&#10;Description automatically generated">
                <a:extLst>
                  <a:ext uri="{FF2B5EF4-FFF2-40B4-BE49-F238E27FC236}">
                    <a16:creationId xmlns:a16="http://schemas.microsoft.com/office/drawing/2014/main" id="{E5FE8575-F2A3-9F46-2B6A-F91321E155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1140588">
                <a:off x="597705" y="2099277"/>
                <a:ext cx="1196858" cy="12003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6" name="Smiley Face 5">
                <a:extLst>
                  <a:ext uri="{FF2B5EF4-FFF2-40B4-BE49-F238E27FC236}">
                    <a16:creationId xmlns:a16="http://schemas.microsoft.com/office/drawing/2014/main" id="{F87E164A-E415-B35D-FAD3-5C274235EE9D}"/>
                  </a:ext>
                </a:extLst>
              </p:cNvPr>
              <p:cNvSpPr/>
              <p:nvPr/>
            </p:nvSpPr>
            <p:spPr>
              <a:xfrm rot="20956683">
                <a:off x="903225" y="2329565"/>
                <a:ext cx="610017" cy="610017"/>
              </a:xfrm>
              <a:prstGeom prst="smileyFac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Google Shape;364;p54">
              <a:extLst>
                <a:ext uri="{FF2B5EF4-FFF2-40B4-BE49-F238E27FC236}">
                  <a16:creationId xmlns:a16="http://schemas.microsoft.com/office/drawing/2014/main" id="{293A0521-5297-9C49-9AC2-56A91A1C1D43}"/>
                </a:ext>
              </a:extLst>
            </p:cNvPr>
            <p:cNvSpPr/>
            <p:nvPr/>
          </p:nvSpPr>
          <p:spPr>
            <a:xfrm rot="1341486">
              <a:off x="2227401" y="1325393"/>
              <a:ext cx="673663" cy="277120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sp>
        <p:nvSpPr>
          <p:cNvPr id="7" name="Google Shape;555;p65">
            <a:extLst>
              <a:ext uri="{FF2B5EF4-FFF2-40B4-BE49-F238E27FC236}">
                <a16:creationId xmlns:a16="http://schemas.microsoft.com/office/drawing/2014/main" id="{39B78A66-606C-834F-7213-201F66F02013}"/>
              </a:ext>
            </a:extLst>
          </p:cNvPr>
          <p:cNvSpPr txBox="1">
            <a:spLocks/>
          </p:cNvSpPr>
          <p:nvPr/>
        </p:nvSpPr>
        <p:spPr>
          <a:xfrm>
            <a:off x="5116626" y="3011611"/>
            <a:ext cx="3042000" cy="112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4</a:t>
            </a:r>
            <a:r>
              <a:rPr lang="en-US" baseline="30000" dirty="0">
                <a:solidFill>
                  <a:schemeClr val="dk1"/>
                </a:solidFill>
              </a:rPr>
              <a:t>th</a:t>
            </a:r>
            <a:r>
              <a:rPr lang="en-US" dirty="0">
                <a:solidFill>
                  <a:schemeClr val="dk1"/>
                </a:solidFill>
              </a:rPr>
              <a:t> year student from SOICT, HUST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Expert User (has experience in planner web development)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Offline Interview</a:t>
            </a: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0684A936-795C-3F74-ECB4-4461B48F4938}"/>
              </a:ext>
            </a:extLst>
          </p:cNvPr>
          <p:cNvSpPr txBox="1">
            <a:spLocks/>
          </p:cNvSpPr>
          <p:nvPr/>
        </p:nvSpPr>
        <p:spPr>
          <a:xfrm>
            <a:off x="5678933" y="2576709"/>
            <a:ext cx="1976153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Minh* (20)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71874-79BA-F103-32CF-0718F2F99B34}"/>
              </a:ext>
            </a:extLst>
          </p:cNvPr>
          <p:cNvSpPr txBox="1"/>
          <p:nvPr/>
        </p:nvSpPr>
        <p:spPr>
          <a:xfrm>
            <a:off x="665367" y="673919"/>
            <a:ext cx="38630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"Registering for classes is always a tough competition."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D71CA5-C365-A0D2-6386-63791DD09225}"/>
              </a:ext>
            </a:extLst>
          </p:cNvPr>
          <p:cNvSpPr txBox="1"/>
          <p:nvPr/>
        </p:nvSpPr>
        <p:spPr>
          <a:xfrm>
            <a:off x="665367" y="2926814"/>
            <a:ext cx="38630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"Different sessions of the same class are shown as if they are different classes."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3D03FE-8668-8EB8-46AF-F37BF11D02D0}"/>
              </a:ext>
            </a:extLst>
          </p:cNvPr>
          <p:cNvSpPr txBox="1"/>
          <p:nvPr/>
        </p:nvSpPr>
        <p:spPr>
          <a:xfrm>
            <a:off x="665367" y="1584923"/>
            <a:ext cx="3863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"Organizing a timetable online is really essential because it's more convenient than traditional methods."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0F83E8-0B90-ADC6-8438-22FA7E1796C6}"/>
              </a:ext>
            </a:extLst>
          </p:cNvPr>
          <p:cNvSpPr txBox="1"/>
          <p:nvPr/>
        </p:nvSpPr>
        <p:spPr>
          <a:xfrm>
            <a:off x="665367" y="4053263"/>
            <a:ext cx="32555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"Both front-end and back-end optimizations are important."</a:t>
            </a:r>
          </a:p>
        </p:txBody>
      </p:sp>
      <p:pic>
        <p:nvPicPr>
          <p:cNvPr id="23" name="Google Shape;350;p53">
            <a:hlinkClick r:id="rId6" action="ppaction://hlinksldjump"/>
            <a:extLst>
              <a:ext uri="{FF2B5EF4-FFF2-40B4-BE49-F238E27FC236}">
                <a16:creationId xmlns:a16="http://schemas.microsoft.com/office/drawing/2014/main" id="{B1B2038F-A1A8-C3D5-215F-497200A2B84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5101" t="16970" r="8892" b="21025"/>
          <a:stretch/>
        </p:blipFill>
        <p:spPr>
          <a:xfrm rot="16200000">
            <a:off x="4887674" y="-333899"/>
            <a:ext cx="581429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364;p54">
            <a:extLst>
              <a:ext uri="{FF2B5EF4-FFF2-40B4-BE49-F238E27FC236}">
                <a16:creationId xmlns:a16="http://schemas.microsoft.com/office/drawing/2014/main" id="{2113BC65-893D-22E6-675F-1E613E335E74}"/>
              </a:ext>
            </a:extLst>
          </p:cNvPr>
          <p:cNvSpPr/>
          <p:nvPr/>
        </p:nvSpPr>
        <p:spPr>
          <a:xfrm rot="2162325">
            <a:off x="7831529" y="585704"/>
            <a:ext cx="886466" cy="364659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7" name="Google Shape;364;p54">
            <a:extLst>
              <a:ext uri="{FF2B5EF4-FFF2-40B4-BE49-F238E27FC236}">
                <a16:creationId xmlns:a16="http://schemas.microsoft.com/office/drawing/2014/main" id="{67141DF7-B7A0-4F5C-F078-1DA53DFBA99D}"/>
              </a:ext>
            </a:extLst>
          </p:cNvPr>
          <p:cNvSpPr/>
          <p:nvPr/>
        </p:nvSpPr>
        <p:spPr>
          <a:xfrm rot="8169352">
            <a:off x="7993577" y="1789977"/>
            <a:ext cx="709501" cy="29186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2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8F2F0-69D5-FC2B-4393-2C39F794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lanner task&#10;&#10;Description automatically generated">
            <a:extLst>
              <a:ext uri="{FF2B5EF4-FFF2-40B4-BE49-F238E27FC236}">
                <a16:creationId xmlns:a16="http://schemas.microsoft.com/office/drawing/2014/main" id="{60E85824-623A-35BF-752D-384A8B733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297" y="0"/>
            <a:ext cx="8273405" cy="5143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83E8C77-F422-D91C-726C-C1253399B861}"/>
              </a:ext>
            </a:extLst>
          </p:cNvPr>
          <p:cNvGrpSpPr/>
          <p:nvPr/>
        </p:nvGrpSpPr>
        <p:grpSpPr>
          <a:xfrm rot="436410">
            <a:off x="4034489" y="2006127"/>
            <a:ext cx="1204961" cy="1131246"/>
            <a:chOff x="1554701" y="1325393"/>
            <a:chExt cx="1346363" cy="12639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131A7C0-83AA-E904-3F52-2A5026A1CCA9}"/>
                </a:ext>
              </a:extLst>
            </p:cNvPr>
            <p:cNvGrpSpPr/>
            <p:nvPr/>
          </p:nvGrpSpPr>
          <p:grpSpPr>
            <a:xfrm>
              <a:off x="1554701" y="1389012"/>
              <a:ext cx="1196858" cy="1200378"/>
              <a:chOff x="597705" y="2099277"/>
              <a:chExt cx="1196858" cy="1200378"/>
            </a:xfrm>
          </p:grpSpPr>
          <p:pic>
            <p:nvPicPr>
              <p:cNvPr id="7" name="Picture 6" descr="A person in a blue shirt&#10;&#10;Description automatically generated">
                <a:extLst>
                  <a:ext uri="{FF2B5EF4-FFF2-40B4-BE49-F238E27FC236}">
                    <a16:creationId xmlns:a16="http://schemas.microsoft.com/office/drawing/2014/main" id="{97376C53-18F6-DCE4-67F8-20F4D2154F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40588">
                <a:off x="597705" y="2099277"/>
                <a:ext cx="1196858" cy="12003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8" name="Smiley Face 7">
                <a:extLst>
                  <a:ext uri="{FF2B5EF4-FFF2-40B4-BE49-F238E27FC236}">
                    <a16:creationId xmlns:a16="http://schemas.microsoft.com/office/drawing/2014/main" id="{B0B7D4B2-5A3D-1BE0-B7F4-BF3FAB41719F}"/>
                  </a:ext>
                </a:extLst>
              </p:cNvPr>
              <p:cNvSpPr/>
              <p:nvPr/>
            </p:nvSpPr>
            <p:spPr>
              <a:xfrm rot="20956683">
                <a:off x="903225" y="2329565"/>
                <a:ext cx="610017" cy="610017"/>
              </a:xfrm>
              <a:prstGeom prst="smileyFac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Google Shape;364;p54">
              <a:extLst>
                <a:ext uri="{FF2B5EF4-FFF2-40B4-BE49-F238E27FC236}">
                  <a16:creationId xmlns:a16="http://schemas.microsoft.com/office/drawing/2014/main" id="{D95E9E50-9567-32A8-C7B4-D44CE5B18A6A}"/>
                </a:ext>
              </a:extLst>
            </p:cNvPr>
            <p:cNvSpPr/>
            <p:nvPr/>
          </p:nvSpPr>
          <p:spPr>
            <a:xfrm rot="1341486">
              <a:off x="2227401" y="1325393"/>
              <a:ext cx="673663" cy="277120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5B997A-12C7-1016-A4AA-18154E0C675A}"/>
              </a:ext>
            </a:extLst>
          </p:cNvPr>
          <p:cNvGrpSpPr/>
          <p:nvPr/>
        </p:nvGrpSpPr>
        <p:grpSpPr>
          <a:xfrm>
            <a:off x="-72590" y="4545418"/>
            <a:ext cx="2107130" cy="810276"/>
            <a:chOff x="-72590" y="4545418"/>
            <a:chExt cx="2107130" cy="810276"/>
          </a:xfrm>
        </p:grpSpPr>
        <p:pic>
          <p:nvPicPr>
            <p:cNvPr id="10" name="Google Shape;350;p53">
              <a:extLst>
                <a:ext uri="{FF2B5EF4-FFF2-40B4-BE49-F238E27FC236}">
                  <a16:creationId xmlns:a16="http://schemas.microsoft.com/office/drawing/2014/main" id="{697DDBE7-DEA3-AABB-73DB-B04EE38FB2F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5101" t="16970" r="8892" b="21025"/>
            <a:stretch/>
          </p:blipFill>
          <p:spPr>
            <a:xfrm>
              <a:off x="0" y="4545418"/>
              <a:ext cx="2034540" cy="81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Google Shape;554;p65">
              <a:hlinkClick r:id="rId5" action="ppaction://hlinksldjump"/>
              <a:extLst>
                <a:ext uri="{FF2B5EF4-FFF2-40B4-BE49-F238E27FC236}">
                  <a16:creationId xmlns:a16="http://schemas.microsoft.com/office/drawing/2014/main" id="{7C2C4BB5-DF14-B861-6306-711683B3140B}"/>
                </a:ext>
              </a:extLst>
            </p:cNvPr>
            <p:cNvSpPr txBox="1">
              <a:spLocks/>
            </p:cNvSpPr>
            <p:nvPr/>
          </p:nvSpPr>
          <p:spPr>
            <a:xfrm>
              <a:off x="-72590" y="4724590"/>
              <a:ext cx="1171660" cy="4519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Concert One"/>
                <a:buNone/>
                <a:defRPr sz="28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Minh*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866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2221B84B-D1E0-45A1-386B-C5201397C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B9444A86-C849-F68E-A81B-E657793B0A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80" y="737940"/>
            <a:ext cx="1167806" cy="47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</a:t>
            </a:r>
            <a:endParaRPr dirty="0"/>
          </a:p>
        </p:txBody>
      </p:sp>
      <p:sp>
        <p:nvSpPr>
          <p:cNvPr id="2" name="Google Shape;422;p59">
            <a:extLst>
              <a:ext uri="{FF2B5EF4-FFF2-40B4-BE49-F238E27FC236}">
                <a16:creationId xmlns:a16="http://schemas.microsoft.com/office/drawing/2014/main" id="{07ED95DD-6AB8-5569-F656-7A35EDDDF5FA}"/>
              </a:ext>
            </a:extLst>
          </p:cNvPr>
          <p:cNvSpPr txBox="1">
            <a:spLocks/>
          </p:cNvSpPr>
          <p:nvPr/>
        </p:nvSpPr>
        <p:spPr>
          <a:xfrm>
            <a:off x="4918551" y="737940"/>
            <a:ext cx="1552319" cy="4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781C6F-2608-40FA-E6CD-287427A01054}"/>
              </a:ext>
            </a:extLst>
          </p:cNvPr>
          <p:cNvSpPr txBox="1"/>
          <p:nvPr/>
        </p:nvSpPr>
        <p:spPr>
          <a:xfrm>
            <a:off x="597480" y="1340643"/>
            <a:ext cx="37840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Efficient Scheduling: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Quick, clear course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Data Integration: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Sync with university systems to avoid conflicts.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Simple Interface: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to use, with advanced options for experts.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Customization: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Instructor filters, sync with external apps.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2FB43A-A509-0365-8E8E-D2614F11F1A8}"/>
              </a:ext>
            </a:extLst>
          </p:cNvPr>
          <p:cNvSpPr txBox="1"/>
          <p:nvPr/>
        </p:nvSpPr>
        <p:spPr>
          <a:xfrm>
            <a:off x="4762502" y="1340643"/>
            <a:ext cx="35737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Automation is Key: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Syncing saves time and reduces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Visual Clarity: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Unified views prevent confusion.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Balance: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Users want simplicity with flexible, advanced features.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F9247F7-567B-5F3C-46D1-226344092C31}"/>
              </a:ext>
            </a:extLst>
          </p:cNvPr>
          <p:cNvGrpSpPr/>
          <p:nvPr/>
        </p:nvGrpSpPr>
        <p:grpSpPr>
          <a:xfrm rot="21270789">
            <a:off x="7227270" y="3342580"/>
            <a:ext cx="1204961" cy="1131246"/>
            <a:chOff x="1554701" y="1325393"/>
            <a:chExt cx="1346363" cy="126399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1E1FCE3-B0C1-65FB-9578-7EC2DAB39760}"/>
                </a:ext>
              </a:extLst>
            </p:cNvPr>
            <p:cNvGrpSpPr/>
            <p:nvPr/>
          </p:nvGrpSpPr>
          <p:grpSpPr>
            <a:xfrm>
              <a:off x="1554701" y="1389012"/>
              <a:ext cx="1196858" cy="1200378"/>
              <a:chOff x="597705" y="2099277"/>
              <a:chExt cx="1196858" cy="1200378"/>
            </a:xfrm>
          </p:grpSpPr>
          <p:pic>
            <p:nvPicPr>
              <p:cNvPr id="16" name="Picture 15" descr="A person in a blue shirt&#10;&#10;Description automatically generated">
                <a:extLst>
                  <a:ext uri="{FF2B5EF4-FFF2-40B4-BE49-F238E27FC236}">
                    <a16:creationId xmlns:a16="http://schemas.microsoft.com/office/drawing/2014/main" id="{26BEEFE9-5898-56CD-24BE-5A91E038F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1140588">
                <a:off x="597705" y="2099277"/>
                <a:ext cx="1196858" cy="120037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sp>
            <p:nvSpPr>
              <p:cNvPr id="17" name="Smiley Face 16">
                <a:extLst>
                  <a:ext uri="{FF2B5EF4-FFF2-40B4-BE49-F238E27FC236}">
                    <a16:creationId xmlns:a16="http://schemas.microsoft.com/office/drawing/2014/main" id="{237E3BC7-DCD3-CD43-149E-52E4B210C2E0}"/>
                  </a:ext>
                </a:extLst>
              </p:cNvPr>
              <p:cNvSpPr/>
              <p:nvPr/>
            </p:nvSpPr>
            <p:spPr>
              <a:xfrm rot="20956683">
                <a:off x="903225" y="2329565"/>
                <a:ext cx="610017" cy="610017"/>
              </a:xfrm>
              <a:prstGeom prst="smileyFac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Google Shape;364;p54">
              <a:extLst>
                <a:ext uri="{FF2B5EF4-FFF2-40B4-BE49-F238E27FC236}">
                  <a16:creationId xmlns:a16="http://schemas.microsoft.com/office/drawing/2014/main" id="{84E41EAE-9DE4-47C2-9332-EAE7B99C0726}"/>
                </a:ext>
              </a:extLst>
            </p:cNvPr>
            <p:cNvSpPr/>
            <p:nvPr/>
          </p:nvSpPr>
          <p:spPr>
            <a:xfrm rot="1341486">
              <a:off x="2227401" y="1325393"/>
              <a:ext cx="673663" cy="277120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pic>
        <p:nvPicPr>
          <p:cNvPr id="18" name="Google Shape;426;p59">
            <a:extLst>
              <a:ext uri="{FF2B5EF4-FFF2-40B4-BE49-F238E27FC236}">
                <a16:creationId xmlns:a16="http://schemas.microsoft.com/office/drawing/2014/main" id="{08735731-FF83-7E5A-48D5-7B5E1F7B44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40092">
            <a:off x="4912763" y="3598510"/>
            <a:ext cx="723025" cy="83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9241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E46E7712-EE8B-D0EE-F87C-27AA8176B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5;p65">
            <a:extLst>
              <a:ext uri="{FF2B5EF4-FFF2-40B4-BE49-F238E27FC236}">
                <a16:creationId xmlns:a16="http://schemas.microsoft.com/office/drawing/2014/main" id="{0A6325C2-9F80-AE79-C351-B3B0646B3510}"/>
              </a:ext>
            </a:extLst>
          </p:cNvPr>
          <p:cNvSpPr txBox="1">
            <a:spLocks/>
          </p:cNvSpPr>
          <p:nvPr/>
        </p:nvSpPr>
        <p:spPr>
          <a:xfrm>
            <a:off x="5116626" y="3011611"/>
            <a:ext cx="3042000" cy="112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3</a:t>
            </a:r>
            <a:r>
              <a:rPr lang="en-US" baseline="30000" dirty="0">
                <a:solidFill>
                  <a:schemeClr val="dk1"/>
                </a:solidFill>
              </a:rPr>
              <a:t>rd</a:t>
            </a:r>
            <a:r>
              <a:rPr lang="en-US" dirty="0">
                <a:solidFill>
                  <a:schemeClr val="dk1"/>
                </a:solidFill>
              </a:rPr>
              <a:t> year student from SEEE, HUST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Normal User (has experience in using planner website)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Offline Interview</a:t>
            </a: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4DA27FEF-6278-9A8C-4087-B069A220F4B1}"/>
              </a:ext>
            </a:extLst>
          </p:cNvPr>
          <p:cNvSpPr txBox="1">
            <a:spLocks/>
          </p:cNvSpPr>
          <p:nvPr/>
        </p:nvSpPr>
        <p:spPr>
          <a:xfrm>
            <a:off x="5678933" y="2576709"/>
            <a:ext cx="1976153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Tai (20)</a:t>
            </a:r>
          </a:p>
        </p:txBody>
      </p:sp>
      <p:pic>
        <p:nvPicPr>
          <p:cNvPr id="17" name="Google Shape;981;p88">
            <a:extLst>
              <a:ext uri="{FF2B5EF4-FFF2-40B4-BE49-F238E27FC236}">
                <a16:creationId xmlns:a16="http://schemas.microsoft.com/office/drawing/2014/main" id="{D4450607-35E1-44D5-E677-0AE7AEFE71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103" y="3747931"/>
            <a:ext cx="757045" cy="823542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47007D9-5C82-A63D-B331-4C23BFC1F70B}"/>
              </a:ext>
            </a:extLst>
          </p:cNvPr>
          <p:cNvSpPr txBox="1"/>
          <p:nvPr/>
        </p:nvSpPr>
        <p:spPr>
          <a:xfrm>
            <a:off x="665367" y="556215"/>
            <a:ext cx="373246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find online tools for scheduling timetables very useful... They save me a lot of time compared to traditional methods."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BC0454-F496-EAE1-B623-C4DC471F83E5}"/>
              </a:ext>
            </a:extLst>
          </p:cNvPr>
          <p:cNvSpPr txBox="1"/>
          <p:nvPr/>
        </p:nvSpPr>
        <p:spPr>
          <a:xfrm>
            <a:off x="665367" y="1984550"/>
            <a:ext cx="37324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don’t usually feel stressed when setting up my timetable for a new semester."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613265-B4EF-FD48-D0E6-7538A51B28D0}"/>
              </a:ext>
            </a:extLst>
          </p:cNvPr>
          <p:cNvSpPr txBox="1"/>
          <p:nvPr/>
        </p:nvSpPr>
        <p:spPr>
          <a:xfrm>
            <a:off x="665367" y="2981998"/>
            <a:ext cx="37324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"Yes, I’ve already introduced the website to some friends for course registration."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951A3C-186D-770F-3987-319B983B156B}"/>
              </a:ext>
            </a:extLst>
          </p:cNvPr>
          <p:cNvSpPr txBox="1"/>
          <p:nvPr/>
        </p:nvSpPr>
        <p:spPr>
          <a:xfrm>
            <a:off x="665367" y="3979447"/>
            <a:ext cx="37324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think everyone’s schedule is private and personal."</a:t>
            </a:r>
          </a:p>
        </p:txBody>
      </p:sp>
      <p:pic>
        <p:nvPicPr>
          <p:cNvPr id="416" name="Google Shape;350;p53">
            <a:hlinkClick r:id="rId4" action="ppaction://hlinksldjump"/>
            <a:extLst>
              <a:ext uri="{FF2B5EF4-FFF2-40B4-BE49-F238E27FC236}">
                <a16:creationId xmlns:a16="http://schemas.microsoft.com/office/drawing/2014/main" id="{71E38BE7-EF1C-F157-8D75-41D639806F9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65101" t="16970" r="8892" b="21025"/>
          <a:stretch/>
        </p:blipFill>
        <p:spPr>
          <a:xfrm rot="16200000">
            <a:off x="4887674" y="-333899"/>
            <a:ext cx="581429" cy="81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roup 419">
            <a:extLst>
              <a:ext uri="{FF2B5EF4-FFF2-40B4-BE49-F238E27FC236}">
                <a16:creationId xmlns:a16="http://schemas.microsoft.com/office/drawing/2014/main" id="{3F0DF4FC-08AB-7DB1-52D4-98865804F614}"/>
              </a:ext>
            </a:extLst>
          </p:cNvPr>
          <p:cNvGrpSpPr/>
          <p:nvPr/>
        </p:nvGrpSpPr>
        <p:grpSpPr>
          <a:xfrm>
            <a:off x="5321261" y="550984"/>
            <a:ext cx="3360775" cy="1728539"/>
            <a:chOff x="5321261" y="550984"/>
            <a:chExt cx="3360775" cy="1728539"/>
          </a:xfrm>
        </p:grpSpPr>
        <p:pic>
          <p:nvPicPr>
            <p:cNvPr id="418" name="Picture 417">
              <a:extLst>
                <a:ext uri="{FF2B5EF4-FFF2-40B4-BE49-F238E27FC236}">
                  <a16:creationId xmlns:a16="http://schemas.microsoft.com/office/drawing/2014/main" id="{3C49C4DD-F328-E97A-022A-B631FAD43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21261" y="550984"/>
              <a:ext cx="3215887" cy="17285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19" name="Google Shape;364;p54">
              <a:extLst>
                <a:ext uri="{FF2B5EF4-FFF2-40B4-BE49-F238E27FC236}">
                  <a16:creationId xmlns:a16="http://schemas.microsoft.com/office/drawing/2014/main" id="{AFD332DB-67A6-CC41-E3CA-D6934F23BEBE}"/>
                </a:ext>
              </a:extLst>
            </p:cNvPr>
            <p:cNvSpPr/>
            <p:nvPr/>
          </p:nvSpPr>
          <p:spPr>
            <a:xfrm rot="12617750">
              <a:off x="7866868" y="584111"/>
              <a:ext cx="815168" cy="28528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7A08954-3566-BCBA-60F3-CDAB78413894}"/>
              </a:ext>
            </a:extLst>
          </p:cNvPr>
          <p:cNvGrpSpPr/>
          <p:nvPr/>
        </p:nvGrpSpPr>
        <p:grpSpPr>
          <a:xfrm rot="301717">
            <a:off x="4900896" y="1026060"/>
            <a:ext cx="1681375" cy="1673398"/>
            <a:chOff x="1917904" y="2264543"/>
            <a:chExt cx="1257741" cy="125177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73DA386-E614-1CB2-C012-9402B667F6D0}"/>
                </a:ext>
              </a:extLst>
            </p:cNvPr>
            <p:cNvGrpSpPr/>
            <p:nvPr/>
          </p:nvGrpSpPr>
          <p:grpSpPr>
            <a:xfrm>
              <a:off x="1917904" y="2264543"/>
              <a:ext cx="1257741" cy="1251774"/>
              <a:chOff x="1880834" y="2182259"/>
              <a:chExt cx="1389505" cy="1382913"/>
            </a:xfrm>
          </p:grpSpPr>
          <p:pic>
            <p:nvPicPr>
              <p:cNvPr id="13" name="Picture 2" descr="Không có mô tả ảnh.">
                <a:extLst>
                  <a:ext uri="{FF2B5EF4-FFF2-40B4-BE49-F238E27FC236}">
                    <a16:creationId xmlns:a16="http://schemas.microsoft.com/office/drawing/2014/main" id="{86CB3640-8E9A-C4A5-0948-AF36A5425AE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20995740">
                <a:off x="2027304" y="2252419"/>
                <a:ext cx="1243035" cy="120661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Google Shape;364;p54">
                <a:extLst>
                  <a:ext uri="{FF2B5EF4-FFF2-40B4-BE49-F238E27FC236}">
                    <a16:creationId xmlns:a16="http://schemas.microsoft.com/office/drawing/2014/main" id="{CE621EB4-CFB1-C085-334E-4B35096CA3DD}"/>
                  </a:ext>
                </a:extLst>
              </p:cNvPr>
              <p:cNvSpPr/>
              <p:nvPr/>
            </p:nvSpPr>
            <p:spPr>
              <a:xfrm rot="12316033">
                <a:off x="1880834" y="3329406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</a:endParaRPr>
              </a:p>
            </p:txBody>
          </p:sp>
          <p:sp>
            <p:nvSpPr>
              <p:cNvPr id="15" name="Google Shape;364;p54">
                <a:extLst>
                  <a:ext uri="{FF2B5EF4-FFF2-40B4-BE49-F238E27FC236}">
                    <a16:creationId xmlns:a16="http://schemas.microsoft.com/office/drawing/2014/main" id="{A6EFD8E4-F2AC-0C64-EF60-5EA0F4F4A26A}"/>
                  </a:ext>
                </a:extLst>
              </p:cNvPr>
              <p:cNvSpPr/>
              <p:nvPr/>
            </p:nvSpPr>
            <p:spPr>
              <a:xfrm rot="7174685">
                <a:off x="1734066" y="2401208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11" name="Smiley Face 10">
              <a:extLst>
                <a:ext uri="{FF2B5EF4-FFF2-40B4-BE49-F238E27FC236}">
                  <a16:creationId xmlns:a16="http://schemas.microsoft.com/office/drawing/2014/main" id="{585273F1-569D-4CC3-9305-5758B5F52CBF}"/>
                </a:ext>
              </a:extLst>
            </p:cNvPr>
            <p:cNvSpPr/>
            <p:nvPr/>
          </p:nvSpPr>
          <p:spPr>
            <a:xfrm rot="20956683">
              <a:off x="2358867" y="2463193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87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50D3E-7244-0E1B-4C79-CED91499A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92AA370-E3AB-AE3F-1A8D-D4E370C1B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6" y="0"/>
            <a:ext cx="8246487" cy="51435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C2A3496-C4B6-6D4C-8A61-23FD173ABAE9}"/>
              </a:ext>
            </a:extLst>
          </p:cNvPr>
          <p:cNvGrpSpPr/>
          <p:nvPr/>
        </p:nvGrpSpPr>
        <p:grpSpPr>
          <a:xfrm>
            <a:off x="-622807" y="4533320"/>
            <a:ext cx="1976153" cy="810276"/>
            <a:chOff x="-622807" y="4533320"/>
            <a:chExt cx="1976153" cy="810276"/>
          </a:xfrm>
        </p:grpSpPr>
        <p:pic>
          <p:nvPicPr>
            <p:cNvPr id="5" name="Google Shape;350;p53">
              <a:extLst>
                <a:ext uri="{FF2B5EF4-FFF2-40B4-BE49-F238E27FC236}">
                  <a16:creationId xmlns:a16="http://schemas.microsoft.com/office/drawing/2014/main" id="{7EB816AE-45FF-78A7-E651-A0719DDC14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 l="65101" t="16970" r="8892" b="21025"/>
            <a:stretch/>
          </p:blipFill>
          <p:spPr>
            <a:xfrm>
              <a:off x="0" y="4533320"/>
              <a:ext cx="1353346" cy="81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54;p65">
              <a:hlinkClick r:id="rId4" action="ppaction://hlinksldjump"/>
              <a:extLst>
                <a:ext uri="{FF2B5EF4-FFF2-40B4-BE49-F238E27FC236}">
                  <a16:creationId xmlns:a16="http://schemas.microsoft.com/office/drawing/2014/main" id="{8CAE2795-E643-590C-C690-EFF7605427EF}"/>
                </a:ext>
              </a:extLst>
            </p:cNvPr>
            <p:cNvSpPr txBox="1">
              <a:spLocks/>
            </p:cNvSpPr>
            <p:nvPr/>
          </p:nvSpPr>
          <p:spPr>
            <a:xfrm>
              <a:off x="-622807" y="4702689"/>
              <a:ext cx="1976153" cy="640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Concert One"/>
                <a:buNone/>
                <a:defRPr sz="28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Tai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F821F0-579D-2EF0-85EA-E888181C4E50}"/>
              </a:ext>
            </a:extLst>
          </p:cNvPr>
          <p:cNvGrpSpPr/>
          <p:nvPr/>
        </p:nvGrpSpPr>
        <p:grpSpPr>
          <a:xfrm rot="540243">
            <a:off x="3869174" y="1962521"/>
            <a:ext cx="1224265" cy="1218457"/>
            <a:chOff x="1917904" y="2264543"/>
            <a:chExt cx="1257741" cy="12517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1E0F584-D62F-5F6C-C46D-E735CAE16C94}"/>
                </a:ext>
              </a:extLst>
            </p:cNvPr>
            <p:cNvGrpSpPr/>
            <p:nvPr/>
          </p:nvGrpSpPr>
          <p:grpSpPr>
            <a:xfrm>
              <a:off x="1917904" y="2264543"/>
              <a:ext cx="1257741" cy="1251774"/>
              <a:chOff x="1880834" y="2182259"/>
              <a:chExt cx="1389505" cy="1382913"/>
            </a:xfrm>
          </p:grpSpPr>
          <p:pic>
            <p:nvPicPr>
              <p:cNvPr id="9" name="Picture 2" descr="Không có mô tả ảnh.">
                <a:extLst>
                  <a:ext uri="{FF2B5EF4-FFF2-40B4-BE49-F238E27FC236}">
                    <a16:creationId xmlns:a16="http://schemas.microsoft.com/office/drawing/2014/main" id="{2F482F7B-FCA7-7545-E8F6-5E6E80B9E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20995740">
                <a:off x="2027304" y="2252419"/>
                <a:ext cx="1243035" cy="120661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Google Shape;364;p54">
                <a:extLst>
                  <a:ext uri="{FF2B5EF4-FFF2-40B4-BE49-F238E27FC236}">
                    <a16:creationId xmlns:a16="http://schemas.microsoft.com/office/drawing/2014/main" id="{D7C5D155-23C3-9624-9977-17ADEFD5D76E}"/>
                  </a:ext>
                </a:extLst>
              </p:cNvPr>
              <p:cNvSpPr/>
              <p:nvPr/>
            </p:nvSpPr>
            <p:spPr>
              <a:xfrm rot="12316033">
                <a:off x="1880834" y="3329406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</a:endParaRPr>
              </a:p>
            </p:txBody>
          </p:sp>
          <p:sp>
            <p:nvSpPr>
              <p:cNvPr id="11" name="Google Shape;364;p54">
                <a:extLst>
                  <a:ext uri="{FF2B5EF4-FFF2-40B4-BE49-F238E27FC236}">
                    <a16:creationId xmlns:a16="http://schemas.microsoft.com/office/drawing/2014/main" id="{CE384539-452D-9B19-ECF3-EF718EC12BE6}"/>
                  </a:ext>
                </a:extLst>
              </p:cNvPr>
              <p:cNvSpPr/>
              <p:nvPr/>
            </p:nvSpPr>
            <p:spPr>
              <a:xfrm rot="7174685">
                <a:off x="1734066" y="2401208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8" name="Smiley Face 7">
              <a:extLst>
                <a:ext uri="{FF2B5EF4-FFF2-40B4-BE49-F238E27FC236}">
                  <a16:creationId xmlns:a16="http://schemas.microsoft.com/office/drawing/2014/main" id="{33972973-A1D3-F0A5-568E-3D708BD29381}"/>
                </a:ext>
              </a:extLst>
            </p:cNvPr>
            <p:cNvSpPr/>
            <p:nvPr/>
          </p:nvSpPr>
          <p:spPr>
            <a:xfrm rot="20956683">
              <a:off x="2358867" y="2463193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652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4A5F6BAD-01B6-DED3-71AF-606E0AEF8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65123D0A-113F-9A9F-036E-9C96DF5C71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80" y="737940"/>
            <a:ext cx="1167806" cy="47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</a:t>
            </a:r>
            <a:endParaRPr dirty="0"/>
          </a:p>
        </p:txBody>
      </p:sp>
      <p:sp>
        <p:nvSpPr>
          <p:cNvPr id="2" name="Google Shape;422;p59">
            <a:extLst>
              <a:ext uri="{FF2B5EF4-FFF2-40B4-BE49-F238E27FC236}">
                <a16:creationId xmlns:a16="http://schemas.microsoft.com/office/drawing/2014/main" id="{A5898017-D05B-42C6-6958-0A1F32679BB2}"/>
              </a:ext>
            </a:extLst>
          </p:cNvPr>
          <p:cNvSpPr txBox="1">
            <a:spLocks/>
          </p:cNvSpPr>
          <p:nvPr/>
        </p:nvSpPr>
        <p:spPr>
          <a:xfrm>
            <a:off x="4918551" y="737940"/>
            <a:ext cx="1552319" cy="4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EF253A-0E73-F0F9-037E-F9A3AFEEB16E}"/>
              </a:ext>
            </a:extLst>
          </p:cNvPr>
          <p:cNvSpPr txBox="1"/>
          <p:nvPr/>
        </p:nvSpPr>
        <p:spPr>
          <a:xfrm>
            <a:off x="506730" y="1340643"/>
            <a:ext cx="387476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Stability: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Reliable, crash-free system, especially during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Customization: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Personalize with colors and reminders.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Efficient Organization: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Easy, clear scheduling without overlaps.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Simple Interface: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Intuitive and easy to use, with helpful features.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39E78-CAF6-FED7-543D-AAAB5624E99B}"/>
              </a:ext>
            </a:extLst>
          </p:cNvPr>
          <p:cNvSpPr txBox="1"/>
          <p:nvPr/>
        </p:nvSpPr>
        <p:spPr>
          <a:xfrm>
            <a:off x="4762503" y="1340642"/>
            <a:ext cx="361312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Convenience: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Online tools save time and effort.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Reliability: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Stable performance is critical during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Personalization: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Custom options enhance control and satisfaction.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Low Stress: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Users prefer simple, efficient tools, with extras as bonuses.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1CDB7DE-8F3A-DEAB-4A93-43C767F5B2FC}"/>
              </a:ext>
            </a:extLst>
          </p:cNvPr>
          <p:cNvGrpSpPr/>
          <p:nvPr/>
        </p:nvGrpSpPr>
        <p:grpSpPr>
          <a:xfrm>
            <a:off x="3175045" y="3503704"/>
            <a:ext cx="1092155" cy="1086974"/>
            <a:chOff x="1917904" y="2264543"/>
            <a:chExt cx="1257741" cy="125177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AF46F0-6BA8-0263-ECA6-FAC144826184}"/>
                </a:ext>
              </a:extLst>
            </p:cNvPr>
            <p:cNvGrpSpPr/>
            <p:nvPr/>
          </p:nvGrpSpPr>
          <p:grpSpPr>
            <a:xfrm>
              <a:off x="1917904" y="2264543"/>
              <a:ext cx="1257741" cy="1251774"/>
              <a:chOff x="1880834" y="2182259"/>
              <a:chExt cx="1389505" cy="1382913"/>
            </a:xfrm>
          </p:grpSpPr>
          <p:pic>
            <p:nvPicPr>
              <p:cNvPr id="20" name="Picture 2" descr="Không có mô tả ảnh.">
                <a:extLst>
                  <a:ext uri="{FF2B5EF4-FFF2-40B4-BE49-F238E27FC236}">
                    <a16:creationId xmlns:a16="http://schemas.microsoft.com/office/drawing/2014/main" id="{9DECF40A-0BC3-73FD-3FD3-64926DAE1D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20995740">
                <a:off x="2027304" y="2252419"/>
                <a:ext cx="1243035" cy="1206618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Google Shape;364;p54">
                <a:extLst>
                  <a:ext uri="{FF2B5EF4-FFF2-40B4-BE49-F238E27FC236}">
                    <a16:creationId xmlns:a16="http://schemas.microsoft.com/office/drawing/2014/main" id="{64DE75C5-504C-7283-2070-41219A35112A}"/>
                  </a:ext>
                </a:extLst>
              </p:cNvPr>
              <p:cNvSpPr/>
              <p:nvPr/>
            </p:nvSpPr>
            <p:spPr>
              <a:xfrm rot="12316033">
                <a:off x="1880834" y="3329406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chemeClr val="dk2"/>
                  </a:solidFill>
                </a:endParaRPr>
              </a:p>
            </p:txBody>
          </p:sp>
          <p:sp>
            <p:nvSpPr>
              <p:cNvPr id="22" name="Google Shape;364;p54">
                <a:extLst>
                  <a:ext uri="{FF2B5EF4-FFF2-40B4-BE49-F238E27FC236}">
                    <a16:creationId xmlns:a16="http://schemas.microsoft.com/office/drawing/2014/main" id="{34C3D03E-240A-7107-DC1F-D9DA14BEF1DB}"/>
                  </a:ext>
                </a:extLst>
              </p:cNvPr>
              <p:cNvSpPr/>
              <p:nvPr/>
            </p:nvSpPr>
            <p:spPr>
              <a:xfrm rot="7174685">
                <a:off x="1734066" y="2401208"/>
                <a:ext cx="673663" cy="235766"/>
              </a:xfrm>
              <a:custGeom>
                <a:avLst/>
                <a:gdLst/>
                <a:ahLst/>
                <a:cxnLst/>
                <a:rect l="l" t="t" r="r" b="b"/>
                <a:pathLst>
                  <a:path w="36226" h="14902" extrusionOk="0">
                    <a:moveTo>
                      <a:pt x="991" y="1"/>
                    </a:moveTo>
                    <a:lnTo>
                      <a:pt x="36226" y="3565"/>
                    </a:lnTo>
                    <a:cubicBezTo>
                      <a:pt x="36226" y="3565"/>
                      <a:pt x="34800" y="4452"/>
                      <a:pt x="34729" y="5291"/>
                    </a:cubicBezTo>
                    <a:cubicBezTo>
                      <a:pt x="34658" y="6123"/>
                      <a:pt x="35905" y="7244"/>
                      <a:pt x="35905" y="7244"/>
                    </a:cubicBezTo>
                    <a:cubicBezTo>
                      <a:pt x="35905" y="7244"/>
                      <a:pt x="34397" y="8289"/>
                      <a:pt x="34495" y="9138"/>
                    </a:cubicBezTo>
                    <a:cubicBezTo>
                      <a:pt x="34588" y="9993"/>
                      <a:pt x="35230" y="11114"/>
                      <a:pt x="35230" y="11114"/>
                    </a:cubicBezTo>
                    <a:cubicBezTo>
                      <a:pt x="35230" y="11114"/>
                      <a:pt x="33053" y="12943"/>
                      <a:pt x="34903" y="14902"/>
                    </a:cubicBezTo>
                    <a:lnTo>
                      <a:pt x="1" y="11364"/>
                    </a:lnTo>
                    <a:cubicBezTo>
                      <a:pt x="1" y="11364"/>
                      <a:pt x="1345" y="10134"/>
                      <a:pt x="1400" y="9465"/>
                    </a:cubicBezTo>
                    <a:cubicBezTo>
                      <a:pt x="1460" y="8801"/>
                      <a:pt x="333" y="7576"/>
                      <a:pt x="333" y="7576"/>
                    </a:cubicBezTo>
                    <a:cubicBezTo>
                      <a:pt x="333" y="7576"/>
                      <a:pt x="1884" y="6477"/>
                      <a:pt x="1977" y="5476"/>
                    </a:cubicBezTo>
                    <a:cubicBezTo>
                      <a:pt x="2064" y="4469"/>
                      <a:pt x="915" y="3473"/>
                      <a:pt x="915" y="3473"/>
                    </a:cubicBezTo>
                    <a:cubicBezTo>
                      <a:pt x="915" y="3473"/>
                      <a:pt x="2015" y="2901"/>
                      <a:pt x="2091" y="1954"/>
                    </a:cubicBezTo>
                    <a:cubicBezTo>
                      <a:pt x="2172" y="1007"/>
                      <a:pt x="991" y="1"/>
                      <a:pt x="991" y="1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  <a:effectLst>
                <a:outerShdw blurRad="57150" dist="19050" dir="5400000" algn="bl" rotWithShape="0">
                  <a:srgbClr val="000000">
                    <a:alpha val="31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8EE02FF3-26F6-C106-5BCD-B351FC3C67A7}"/>
                </a:ext>
              </a:extLst>
            </p:cNvPr>
            <p:cNvSpPr/>
            <p:nvPr/>
          </p:nvSpPr>
          <p:spPr>
            <a:xfrm rot="20956683">
              <a:off x="2358867" y="2463193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Google Shape;981;p88">
            <a:extLst>
              <a:ext uri="{FF2B5EF4-FFF2-40B4-BE49-F238E27FC236}">
                <a16:creationId xmlns:a16="http://schemas.microsoft.com/office/drawing/2014/main" id="{57F4E9BF-127E-4DF7-42F7-D6D199B00DB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3883" y="3621282"/>
            <a:ext cx="757045" cy="823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224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4F145940-2C8E-08CB-03F5-7660C624D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5;p65">
            <a:extLst>
              <a:ext uri="{FF2B5EF4-FFF2-40B4-BE49-F238E27FC236}">
                <a16:creationId xmlns:a16="http://schemas.microsoft.com/office/drawing/2014/main" id="{71824B77-69E9-A6EE-834F-40D3ECDC3CF0}"/>
              </a:ext>
            </a:extLst>
          </p:cNvPr>
          <p:cNvSpPr txBox="1">
            <a:spLocks/>
          </p:cNvSpPr>
          <p:nvPr/>
        </p:nvSpPr>
        <p:spPr>
          <a:xfrm>
            <a:off x="4773250" y="2996107"/>
            <a:ext cx="3696810" cy="1828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285750" indent="-285750" algn="ctr"/>
            <a:r>
              <a:rPr lang="it-IT" dirty="0"/>
              <a:t> Student from Toronto Metropolitan University in Ontario, Canada</a:t>
            </a:r>
            <a:endParaRPr lang="en-US" dirty="0">
              <a:solidFill>
                <a:schemeClr val="dk1"/>
              </a:solidFill>
            </a:endParaRP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Normal User (has experience in using Notes on iPhone + </a:t>
            </a:r>
            <a:r>
              <a:rPr lang="en-US" dirty="0"/>
              <a:t>Visual Schedule Builder</a:t>
            </a:r>
            <a:r>
              <a:rPr lang="en-US" dirty="0">
                <a:solidFill>
                  <a:schemeClr val="dk1"/>
                </a:solidFill>
              </a:rPr>
              <a:t>)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Online Interview</a:t>
            </a: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90A212C2-D3FD-D0AF-E472-6225E29E4E3E}"/>
              </a:ext>
            </a:extLst>
          </p:cNvPr>
          <p:cNvSpPr txBox="1">
            <a:spLocks/>
          </p:cNvSpPr>
          <p:nvPr/>
        </p:nvSpPr>
        <p:spPr>
          <a:xfrm>
            <a:off x="5678933" y="2576709"/>
            <a:ext cx="1976153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Rose (21)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426FF7-06E4-3C5A-7DE1-A812ECBA8AC9}"/>
              </a:ext>
            </a:extLst>
          </p:cNvPr>
          <p:cNvGrpSpPr/>
          <p:nvPr/>
        </p:nvGrpSpPr>
        <p:grpSpPr>
          <a:xfrm>
            <a:off x="7749119" y="2493182"/>
            <a:ext cx="768187" cy="651422"/>
            <a:chOff x="4910746" y="1826313"/>
            <a:chExt cx="768187" cy="651422"/>
          </a:xfrm>
        </p:grpSpPr>
        <p:pic>
          <p:nvPicPr>
            <p:cNvPr id="14" name="Google Shape;404;p57">
              <a:extLst>
                <a:ext uri="{FF2B5EF4-FFF2-40B4-BE49-F238E27FC236}">
                  <a16:creationId xmlns:a16="http://schemas.microsoft.com/office/drawing/2014/main" id="{F81002CE-0952-BD0F-3FC5-0FE06C86F5A4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10783" y="1826313"/>
              <a:ext cx="568150" cy="620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04;p57">
              <a:extLst>
                <a:ext uri="{FF2B5EF4-FFF2-40B4-BE49-F238E27FC236}">
                  <a16:creationId xmlns:a16="http://schemas.microsoft.com/office/drawing/2014/main" id="{384CB75E-8B3A-57B5-D11F-908A57C2064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10746" y="1983634"/>
              <a:ext cx="452652" cy="4941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F55F709-6675-5398-AA7C-3D0AF1D900AE}"/>
              </a:ext>
            </a:extLst>
          </p:cNvPr>
          <p:cNvSpPr txBox="1"/>
          <p:nvPr/>
        </p:nvSpPr>
        <p:spPr>
          <a:xfrm>
            <a:off x="665367" y="1504487"/>
            <a:ext cx="3842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"Every enrollment period feels like a battle... there’s a lot of pressure to make sure you get into the classes you need."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3690DF-5739-53A1-A1F9-95E7E66B21F1}"/>
              </a:ext>
            </a:extLst>
          </p:cNvPr>
          <p:cNvSpPr txBox="1"/>
          <p:nvPr/>
        </p:nvSpPr>
        <p:spPr>
          <a:xfrm>
            <a:off x="665367" y="2711926"/>
            <a:ext cx="38426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"The scheduling tool automatically prevents you from enrolling in classes that overlap."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1E5019-5A46-E550-E813-4C9210FBAFA7}"/>
              </a:ext>
            </a:extLst>
          </p:cNvPr>
          <p:cNvSpPr txBox="1"/>
          <p:nvPr/>
        </p:nvSpPr>
        <p:spPr>
          <a:xfrm>
            <a:off x="665367" y="512491"/>
            <a:ext cx="38426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would definitely tell anyone that it’s a solid tool if they were to ask."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BDBBBA-B775-B619-36C9-40ECD7D3C986}"/>
              </a:ext>
            </a:extLst>
          </p:cNvPr>
          <p:cNvSpPr txBox="1"/>
          <p:nvPr/>
        </p:nvSpPr>
        <p:spPr>
          <a:xfrm>
            <a:off x="665367" y="3703923"/>
            <a:ext cx="3842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"It’s useful when I need to send my schedule to my job... having a built-in feature to share would be really helpful."</a:t>
            </a:r>
          </a:p>
        </p:txBody>
      </p:sp>
      <p:pic>
        <p:nvPicPr>
          <p:cNvPr id="417" name="Google Shape;350;p53">
            <a:hlinkClick r:id="rId4" action="ppaction://hlinksldjump"/>
            <a:extLst>
              <a:ext uri="{FF2B5EF4-FFF2-40B4-BE49-F238E27FC236}">
                <a16:creationId xmlns:a16="http://schemas.microsoft.com/office/drawing/2014/main" id="{03291D1B-B515-B4F5-BF12-E30A6F7F4D7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65101" t="16970" r="8892" b="21025"/>
          <a:stretch/>
        </p:blipFill>
        <p:spPr>
          <a:xfrm rot="16200000">
            <a:off x="4887674" y="-333899"/>
            <a:ext cx="581429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6" name="Picture 2" descr="Is This Normal - Visual Schedule Builder : r/TorontoMetU">
            <a:extLst>
              <a:ext uri="{FF2B5EF4-FFF2-40B4-BE49-F238E27FC236}">
                <a16:creationId xmlns:a16="http://schemas.microsoft.com/office/drawing/2014/main" id="{AF055332-51BC-6FF5-8496-95C312B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28" y="541880"/>
            <a:ext cx="2809929" cy="1826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4CEF043-B1ED-8679-A53F-17148F719A4A}"/>
              </a:ext>
            </a:extLst>
          </p:cNvPr>
          <p:cNvGrpSpPr/>
          <p:nvPr/>
        </p:nvGrpSpPr>
        <p:grpSpPr>
          <a:xfrm>
            <a:off x="5229836" y="645765"/>
            <a:ext cx="1736122" cy="2065253"/>
            <a:chOff x="2886360" y="1671782"/>
            <a:chExt cx="1303254" cy="1550323"/>
          </a:xfrm>
        </p:grpSpPr>
        <p:pic>
          <p:nvPicPr>
            <p:cNvPr id="10" name="Picture 9" descr="A person with glasses and snow on her face&#10;&#10;Description automatically generated">
              <a:extLst>
                <a:ext uri="{FF2B5EF4-FFF2-40B4-BE49-F238E27FC236}">
                  <a16:creationId xmlns:a16="http://schemas.microsoft.com/office/drawing/2014/main" id="{458582C6-6746-ACE4-FED1-81A1F1702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79863">
              <a:off x="2947037" y="1841152"/>
              <a:ext cx="1154513" cy="12195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Google Shape;364;p54">
              <a:extLst>
                <a:ext uri="{FF2B5EF4-FFF2-40B4-BE49-F238E27FC236}">
                  <a16:creationId xmlns:a16="http://schemas.microsoft.com/office/drawing/2014/main" id="{7FC9D319-6C99-551F-E41F-F081A5F927A2}"/>
                </a:ext>
              </a:extLst>
            </p:cNvPr>
            <p:cNvSpPr/>
            <p:nvPr/>
          </p:nvSpPr>
          <p:spPr>
            <a:xfrm rot="18412534" flipV="1">
              <a:off x="2663095" y="1895047"/>
              <a:ext cx="673663" cy="227134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3" name="Google Shape;364;p54">
              <a:extLst>
                <a:ext uri="{FF2B5EF4-FFF2-40B4-BE49-F238E27FC236}">
                  <a16:creationId xmlns:a16="http://schemas.microsoft.com/office/drawing/2014/main" id="{F978C615-366D-ACC2-EDAF-6A9225D7EE97}"/>
                </a:ext>
              </a:extLst>
            </p:cNvPr>
            <p:cNvSpPr/>
            <p:nvPr/>
          </p:nvSpPr>
          <p:spPr>
            <a:xfrm rot="7174685">
              <a:off x="3734899" y="276739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pic>
        <p:nvPicPr>
          <p:cNvPr id="6150" name="Picture 6">
            <a:extLst>
              <a:ext uri="{FF2B5EF4-FFF2-40B4-BE49-F238E27FC236}">
                <a16:creationId xmlns:a16="http://schemas.microsoft.com/office/drawing/2014/main" id="{62537D83-3D5E-03E6-4F26-D765A39B2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987">
            <a:off x="4730551" y="1990517"/>
            <a:ext cx="813042" cy="8130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9" name="Google Shape;364;p54">
            <a:extLst>
              <a:ext uri="{FF2B5EF4-FFF2-40B4-BE49-F238E27FC236}">
                <a16:creationId xmlns:a16="http://schemas.microsoft.com/office/drawing/2014/main" id="{51BC28B2-454C-9846-E32A-47E506340AAE}"/>
              </a:ext>
            </a:extLst>
          </p:cNvPr>
          <p:cNvSpPr/>
          <p:nvPr/>
        </p:nvSpPr>
        <p:spPr>
          <a:xfrm rot="8748991" flipV="1">
            <a:off x="4544597" y="1917172"/>
            <a:ext cx="766547" cy="27380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420" name="Google Shape;364;p54">
            <a:extLst>
              <a:ext uri="{FF2B5EF4-FFF2-40B4-BE49-F238E27FC236}">
                <a16:creationId xmlns:a16="http://schemas.microsoft.com/office/drawing/2014/main" id="{424D56F2-AD33-4780-3D85-D1EF657C7C6B}"/>
              </a:ext>
            </a:extLst>
          </p:cNvPr>
          <p:cNvSpPr/>
          <p:nvPr/>
        </p:nvSpPr>
        <p:spPr>
          <a:xfrm rot="13258391">
            <a:off x="7840573" y="607727"/>
            <a:ext cx="897416" cy="314074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5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43343-E0E2-0A9B-6452-D15B6A1BE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ject&#10;&#10;Description automatically generated with medium confidence">
            <a:extLst>
              <a:ext uri="{FF2B5EF4-FFF2-40B4-BE49-F238E27FC236}">
                <a16:creationId xmlns:a16="http://schemas.microsoft.com/office/drawing/2014/main" id="{5E6CF160-B9BD-245F-ACDE-96DC38166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02" y="0"/>
            <a:ext cx="8228195" cy="5143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533CC9-A753-EDE0-C0D5-463C29D810BD}"/>
              </a:ext>
            </a:extLst>
          </p:cNvPr>
          <p:cNvGrpSpPr/>
          <p:nvPr/>
        </p:nvGrpSpPr>
        <p:grpSpPr>
          <a:xfrm>
            <a:off x="-599947" y="4540940"/>
            <a:ext cx="2032507" cy="810276"/>
            <a:chOff x="-599947" y="4540940"/>
            <a:chExt cx="2032507" cy="810276"/>
          </a:xfrm>
        </p:grpSpPr>
        <p:pic>
          <p:nvPicPr>
            <p:cNvPr id="5" name="Google Shape;350;p53">
              <a:extLst>
                <a:ext uri="{FF2B5EF4-FFF2-40B4-BE49-F238E27FC236}">
                  <a16:creationId xmlns:a16="http://schemas.microsoft.com/office/drawing/2014/main" id="{30675CE1-B805-6717-2B3B-D63B19A6727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65101" t="16970" r="8892" b="21025"/>
            <a:stretch/>
          </p:blipFill>
          <p:spPr>
            <a:xfrm>
              <a:off x="0" y="4540940"/>
              <a:ext cx="1432560" cy="81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54;p65">
              <a:hlinkClick r:id="rId4" action="ppaction://hlinksldjump"/>
              <a:extLst>
                <a:ext uri="{FF2B5EF4-FFF2-40B4-BE49-F238E27FC236}">
                  <a16:creationId xmlns:a16="http://schemas.microsoft.com/office/drawing/2014/main" id="{EB250782-11F4-8476-76F8-3A8988A7E0C3}"/>
                </a:ext>
              </a:extLst>
            </p:cNvPr>
            <p:cNvSpPr txBox="1">
              <a:spLocks/>
            </p:cNvSpPr>
            <p:nvPr/>
          </p:nvSpPr>
          <p:spPr>
            <a:xfrm>
              <a:off x="-599947" y="4710309"/>
              <a:ext cx="1976153" cy="640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Concert One"/>
                <a:buNone/>
                <a:defRPr sz="28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Rose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0B9A20C-8669-A7F6-AD2E-44A7C86CD475}"/>
              </a:ext>
            </a:extLst>
          </p:cNvPr>
          <p:cNvGrpSpPr/>
          <p:nvPr/>
        </p:nvGrpSpPr>
        <p:grpSpPr>
          <a:xfrm rot="501692">
            <a:off x="4012550" y="1906243"/>
            <a:ext cx="1118896" cy="1331014"/>
            <a:chOff x="2886360" y="1671782"/>
            <a:chExt cx="1303254" cy="1550323"/>
          </a:xfrm>
        </p:grpSpPr>
        <p:pic>
          <p:nvPicPr>
            <p:cNvPr id="7" name="Picture 6" descr="A person with glasses and snow on her face&#10;&#10;Description automatically generated">
              <a:extLst>
                <a:ext uri="{FF2B5EF4-FFF2-40B4-BE49-F238E27FC236}">
                  <a16:creationId xmlns:a16="http://schemas.microsoft.com/office/drawing/2014/main" id="{430D7200-523A-0574-19D3-54580D599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79863">
              <a:off x="2947037" y="1841152"/>
              <a:ext cx="1154513" cy="12195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Google Shape;364;p54">
              <a:extLst>
                <a:ext uri="{FF2B5EF4-FFF2-40B4-BE49-F238E27FC236}">
                  <a16:creationId xmlns:a16="http://schemas.microsoft.com/office/drawing/2014/main" id="{298A0D53-0F4E-4DA4-3750-368536FD4973}"/>
                </a:ext>
              </a:extLst>
            </p:cNvPr>
            <p:cNvSpPr/>
            <p:nvPr/>
          </p:nvSpPr>
          <p:spPr>
            <a:xfrm rot="18412534" flipV="1">
              <a:off x="2663095" y="1895047"/>
              <a:ext cx="673663" cy="227134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9" name="Google Shape;364;p54">
              <a:extLst>
                <a:ext uri="{FF2B5EF4-FFF2-40B4-BE49-F238E27FC236}">
                  <a16:creationId xmlns:a16="http://schemas.microsoft.com/office/drawing/2014/main" id="{3B2540B3-45A2-8C34-8C7B-8AEC9385DF03}"/>
                </a:ext>
              </a:extLst>
            </p:cNvPr>
            <p:cNvSpPr/>
            <p:nvPr/>
          </p:nvSpPr>
          <p:spPr>
            <a:xfrm rot="7174685">
              <a:off x="3734899" y="276739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7453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02;p74">
            <a:extLst>
              <a:ext uri="{FF2B5EF4-FFF2-40B4-BE49-F238E27FC236}">
                <a16:creationId xmlns:a16="http://schemas.microsoft.com/office/drawing/2014/main" id="{6AEE2F1A-9C9B-498D-C0AD-090D4177C245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2181913">
            <a:off x="1247651" y="2013469"/>
            <a:ext cx="869202" cy="511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Contents!</a:t>
            </a:r>
            <a:endParaRPr dirty="0"/>
          </a:p>
        </p:txBody>
      </p:sp>
      <p:sp>
        <p:nvSpPr>
          <p:cNvPr id="333" name="Google Shape;333;p52"/>
          <p:cNvSpPr/>
          <p:nvPr/>
        </p:nvSpPr>
        <p:spPr>
          <a:xfrm>
            <a:off x="7715183" y="725353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 rot="21144149">
            <a:off x="984498" y="1905609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Project Introduction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 rot="780594">
            <a:off x="5287606" y="105037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Design Evolution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 rot="153519">
            <a:off x="946675" y="274031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Needfinding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 rot="21273554">
            <a:off x="4644241" y="2088672"/>
            <a:ext cx="2917800" cy="786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Final Prototype Implementation</a:t>
            </a:r>
            <a:endParaRPr dirty="0">
              <a:solidFill>
                <a:srgbClr val="595959"/>
              </a:solidFill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8782544" flipH="1">
            <a:off x="2490549" y="1039473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9;p52">
            <a:extLst>
              <a:ext uri="{FF2B5EF4-FFF2-40B4-BE49-F238E27FC236}">
                <a16:creationId xmlns:a16="http://schemas.microsoft.com/office/drawing/2014/main" id="{FE95C535-E644-B70E-3D48-7130D31F95F1}"/>
              </a:ext>
            </a:extLst>
          </p:cNvPr>
          <p:cNvSpPr txBox="1">
            <a:spLocks/>
          </p:cNvSpPr>
          <p:nvPr/>
        </p:nvSpPr>
        <p:spPr>
          <a:xfrm rot="21122031">
            <a:off x="946675" y="3875389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Concept Video</a:t>
            </a:r>
            <a:endParaRPr lang="en-US" dirty="0">
              <a:solidFill>
                <a:srgbClr val="595959"/>
              </a:solidFill>
            </a:endParaRPr>
          </a:p>
        </p:txBody>
      </p:sp>
      <p:grpSp>
        <p:nvGrpSpPr>
          <p:cNvPr id="12" name="Google Shape;495;p63">
            <a:extLst>
              <a:ext uri="{FF2B5EF4-FFF2-40B4-BE49-F238E27FC236}">
                <a16:creationId xmlns:a16="http://schemas.microsoft.com/office/drawing/2014/main" id="{88BFA37C-8B8C-49C0-FE20-71805279DDDE}"/>
              </a:ext>
            </a:extLst>
          </p:cNvPr>
          <p:cNvGrpSpPr/>
          <p:nvPr/>
        </p:nvGrpSpPr>
        <p:grpSpPr>
          <a:xfrm>
            <a:off x="6666419" y="2889084"/>
            <a:ext cx="2095448" cy="1734440"/>
            <a:chOff x="-86893" y="1414808"/>
            <a:chExt cx="2536797" cy="2158686"/>
          </a:xfrm>
        </p:grpSpPr>
        <p:sp>
          <p:nvSpPr>
            <p:cNvPr id="14" name="Google Shape;497;p63">
              <a:extLst>
                <a:ext uri="{FF2B5EF4-FFF2-40B4-BE49-F238E27FC236}">
                  <a16:creationId xmlns:a16="http://schemas.microsoft.com/office/drawing/2014/main" id="{C482B99F-4B58-C1C7-2D4E-86780DED3751}"/>
                </a:ext>
              </a:extLst>
            </p:cNvPr>
            <p:cNvSpPr/>
            <p:nvPr/>
          </p:nvSpPr>
          <p:spPr>
            <a:xfrm>
              <a:off x="101212" y="1626787"/>
              <a:ext cx="2348692" cy="1946707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98;p63">
              <a:extLst>
                <a:ext uri="{FF2B5EF4-FFF2-40B4-BE49-F238E27FC236}">
                  <a16:creationId xmlns:a16="http://schemas.microsoft.com/office/drawing/2014/main" id="{A2B28F19-7F31-2BF1-AA62-02CB85A2F615}"/>
                </a:ext>
              </a:extLst>
            </p:cNvPr>
            <p:cNvSpPr/>
            <p:nvPr/>
          </p:nvSpPr>
          <p:spPr>
            <a:xfrm>
              <a:off x="-86893" y="1414808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DC942E2B-CF34-8BF2-3E8F-F872FC996701}"/>
              </a:ext>
            </a:extLst>
          </p:cNvPr>
          <p:cNvPicPr preferRelativeResize="0"/>
          <p:nvPr/>
        </p:nvPicPr>
        <p:blipFill>
          <a:blip r:embed="rId5">
            <a:alphaModFix amt="56000"/>
          </a:blip>
          <a:stretch>
            <a:fillRect/>
          </a:stretch>
        </p:blipFill>
        <p:spPr>
          <a:xfrm rot="11779839">
            <a:off x="6011922" y="1454441"/>
            <a:ext cx="1452918" cy="19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62C31727-893D-1EEA-354F-2F984E77139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491595">
            <a:off x="1496741" y="3438298"/>
            <a:ext cx="1415065" cy="318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83AB57B-9CCF-B12A-5E6C-28B668555666}"/>
              </a:ext>
            </a:extLst>
          </p:cNvPr>
          <p:cNvSpPr/>
          <p:nvPr/>
        </p:nvSpPr>
        <p:spPr>
          <a:xfrm rot="8955183">
            <a:off x="993383" y="47674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B3B0B59-0F6D-08CF-CC34-A8121F2904B0}"/>
              </a:ext>
            </a:extLst>
          </p:cNvPr>
          <p:cNvSpPr/>
          <p:nvPr/>
        </p:nvSpPr>
        <p:spPr>
          <a:xfrm rot="6547948">
            <a:off x="853864" y="671998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6F251C-982E-45CA-FA89-A915060ADB52}"/>
              </a:ext>
            </a:extLst>
          </p:cNvPr>
          <p:cNvSpPr/>
          <p:nvPr/>
        </p:nvSpPr>
        <p:spPr>
          <a:xfrm rot="4360629">
            <a:off x="869956" y="89406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404;p57">
            <a:extLst>
              <a:ext uri="{FF2B5EF4-FFF2-40B4-BE49-F238E27FC236}">
                <a16:creationId xmlns:a16="http://schemas.microsoft.com/office/drawing/2014/main" id="{00ED15C0-3B65-D20B-71BC-184F6AE7845F}"/>
              </a:ext>
            </a:extLst>
          </p:cNvPr>
          <p:cNvPicPr preferRelativeResize="0"/>
          <p:nvPr/>
        </p:nvPicPr>
        <p:blipFill>
          <a:blip r:embed="rId7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2568" y="208034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04;p57">
            <a:extLst>
              <a:ext uri="{FF2B5EF4-FFF2-40B4-BE49-F238E27FC236}">
                <a16:creationId xmlns:a16="http://schemas.microsoft.com/office/drawing/2014/main" id="{D8FB15E7-3015-4621-6C82-EFFA559E531B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2531" y="2237662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315;p50">
            <a:extLst>
              <a:ext uri="{FF2B5EF4-FFF2-40B4-BE49-F238E27FC236}">
                <a16:creationId xmlns:a16="http://schemas.microsoft.com/office/drawing/2014/main" id="{B4506A2B-7A72-7A0F-9F35-C47A0B7884E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rot="390478">
            <a:off x="6653536" y="3332916"/>
            <a:ext cx="2235420" cy="1206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dirty="0">
                <a:latin typeface="Concert One" pitchFamily="2" charset="0"/>
              </a:rPr>
              <a:t>Also Included: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100" b="0" dirty="0">
              <a:latin typeface="Concert One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dirty="0">
                <a:latin typeface="Concert One" pitchFamily="2" charset="0"/>
              </a:rPr>
              <a:t>Appendix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365312-D761-86B2-1C8E-666F03463D3F}"/>
              </a:ext>
            </a:extLst>
          </p:cNvPr>
          <p:cNvSpPr txBox="1"/>
          <p:nvPr/>
        </p:nvSpPr>
        <p:spPr>
          <a:xfrm>
            <a:off x="4883410" y="3423876"/>
            <a:ext cx="186309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rgbClr val="595959"/>
                </a:solidFill>
                <a:uFill>
                  <a:noFill/>
                </a:uFill>
                <a:latin typeface="Concert One"/>
                <a:sym typeface="Concert One"/>
              </a:rPr>
              <a:t>Reflection</a:t>
            </a:r>
            <a:r>
              <a:rPr lang="en-US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100" b="1" dirty="0">
                <a:solidFill>
                  <a:srgbClr val="595959"/>
                </a:solidFill>
                <a:uFill>
                  <a:noFill/>
                </a:uFill>
                <a:latin typeface="Concert One"/>
              </a:rPr>
              <a:t>and</a:t>
            </a:r>
            <a:r>
              <a:rPr lang="en-US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</a:p>
          <a:p>
            <a:pPr algn="ctr"/>
            <a:r>
              <a:rPr lang="en-US" sz="2100" b="1" dirty="0">
                <a:solidFill>
                  <a:srgbClr val="595959"/>
                </a:solidFill>
                <a:uFill>
                  <a:noFill/>
                </a:uFill>
                <a:latin typeface="Concert One"/>
                <a:sym typeface="Concert One"/>
              </a:rPr>
              <a:t>Next</a:t>
            </a:r>
            <a:r>
              <a:rPr lang="en-US" sz="1400" dirty="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 </a:t>
            </a:r>
            <a:r>
              <a:rPr lang="en-US" sz="2100" b="1" dirty="0">
                <a:solidFill>
                  <a:srgbClr val="595959"/>
                </a:solidFill>
                <a:uFill>
                  <a:noFill/>
                </a:uFill>
                <a:latin typeface="Concert One"/>
                <a:sym typeface="Concert One"/>
              </a:rPr>
              <a:t>Steps</a:t>
            </a:r>
          </a:p>
        </p:txBody>
      </p:sp>
      <p:sp>
        <p:nvSpPr>
          <p:cNvPr id="6" name="Google Shape;317;p50">
            <a:extLst>
              <a:ext uri="{FF2B5EF4-FFF2-40B4-BE49-F238E27FC236}">
                <a16:creationId xmlns:a16="http://schemas.microsoft.com/office/drawing/2014/main" id="{A784FF51-A4AB-B068-6A96-37D1D8305B8C}"/>
              </a:ext>
            </a:extLst>
          </p:cNvPr>
          <p:cNvSpPr/>
          <p:nvPr/>
        </p:nvSpPr>
        <p:spPr>
          <a:xfrm>
            <a:off x="4987961" y="4162540"/>
            <a:ext cx="1653993" cy="56271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8" name="Google Shape;317;p50">
            <a:extLst>
              <a:ext uri="{FF2B5EF4-FFF2-40B4-BE49-F238E27FC236}">
                <a16:creationId xmlns:a16="http://schemas.microsoft.com/office/drawing/2014/main" id="{06ACFBF0-2A4A-D6C0-A87C-DFC2559A7F09}"/>
              </a:ext>
            </a:extLst>
          </p:cNvPr>
          <p:cNvSpPr/>
          <p:nvPr/>
        </p:nvSpPr>
        <p:spPr>
          <a:xfrm>
            <a:off x="4963160" y="3410556"/>
            <a:ext cx="1653993" cy="56271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B6AA6016-8D1F-AD22-1058-27F7DEAB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1E35D505-7FE5-4161-6F0F-507E51FDAF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80" y="737940"/>
            <a:ext cx="1167806" cy="47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</a:t>
            </a:r>
            <a:endParaRPr dirty="0"/>
          </a:p>
        </p:txBody>
      </p:sp>
      <p:sp>
        <p:nvSpPr>
          <p:cNvPr id="2" name="Google Shape;422;p59">
            <a:extLst>
              <a:ext uri="{FF2B5EF4-FFF2-40B4-BE49-F238E27FC236}">
                <a16:creationId xmlns:a16="http://schemas.microsoft.com/office/drawing/2014/main" id="{B04BB4E2-8DC1-34DD-50EF-41E121AA4021}"/>
              </a:ext>
            </a:extLst>
          </p:cNvPr>
          <p:cNvSpPr txBox="1">
            <a:spLocks/>
          </p:cNvSpPr>
          <p:nvPr/>
        </p:nvSpPr>
        <p:spPr>
          <a:xfrm>
            <a:off x="4918551" y="737940"/>
            <a:ext cx="1552319" cy="4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488AE-D6EA-7705-08D7-41AC352B20D2}"/>
              </a:ext>
            </a:extLst>
          </p:cNvPr>
          <p:cNvSpPr txBox="1"/>
          <p:nvPr/>
        </p:nvSpPr>
        <p:spPr>
          <a:xfrm>
            <a:off x="483870" y="1309837"/>
            <a:ext cx="36766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Reliability: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Stable site during enrollment.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Customization: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Simple tools with color-coding and clear layout.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Stress Relief: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Pre-select courses to reduce anxiety.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Sharing: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Easy schedule sharing for planning.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9567F-2A10-76AC-6555-01165C8C7F5B}"/>
              </a:ext>
            </a:extLst>
          </p:cNvPr>
          <p:cNvSpPr txBox="1"/>
          <p:nvPr/>
        </p:nvSpPr>
        <p:spPr>
          <a:xfrm>
            <a:off x="4728210" y="1309837"/>
            <a:ext cx="367665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Simplicity: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Straightforward tools prevent conflicts.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Efficiency: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Crashes during peak times cause frustration.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Visual Clarity: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Color-coding boosts usability.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Sharing: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Customizable sharing options needed.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ECE5E5D-8991-6A8C-A3BE-29D31D47E8F7}"/>
              </a:ext>
            </a:extLst>
          </p:cNvPr>
          <p:cNvGrpSpPr/>
          <p:nvPr/>
        </p:nvGrpSpPr>
        <p:grpSpPr>
          <a:xfrm>
            <a:off x="573305" y="3963403"/>
            <a:ext cx="768187" cy="651422"/>
            <a:chOff x="4910746" y="1826313"/>
            <a:chExt cx="768187" cy="651422"/>
          </a:xfrm>
        </p:grpSpPr>
        <p:pic>
          <p:nvPicPr>
            <p:cNvPr id="8" name="Google Shape;404;p57">
              <a:extLst>
                <a:ext uri="{FF2B5EF4-FFF2-40B4-BE49-F238E27FC236}">
                  <a16:creationId xmlns:a16="http://schemas.microsoft.com/office/drawing/2014/main" id="{860E0174-7732-00F3-285F-E41042A15AC4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110783" y="1826313"/>
              <a:ext cx="568150" cy="620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404;p57">
              <a:extLst>
                <a:ext uri="{FF2B5EF4-FFF2-40B4-BE49-F238E27FC236}">
                  <a16:creationId xmlns:a16="http://schemas.microsoft.com/office/drawing/2014/main" id="{1207E2F8-119A-62D7-3CEB-4396AAC0C03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10746" y="1983634"/>
              <a:ext cx="452652" cy="4941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E92865-899E-59C3-F2E4-63C85B0F5E48}"/>
              </a:ext>
            </a:extLst>
          </p:cNvPr>
          <p:cNvGrpSpPr/>
          <p:nvPr/>
        </p:nvGrpSpPr>
        <p:grpSpPr>
          <a:xfrm>
            <a:off x="6770748" y="2967991"/>
            <a:ext cx="1418847" cy="1687830"/>
            <a:chOff x="2886360" y="1671782"/>
            <a:chExt cx="1303254" cy="1550323"/>
          </a:xfrm>
        </p:grpSpPr>
        <p:pic>
          <p:nvPicPr>
            <p:cNvPr id="19" name="Picture 18" descr="A person with glasses and snow on her face&#10;&#10;Description automatically generated">
              <a:extLst>
                <a:ext uri="{FF2B5EF4-FFF2-40B4-BE49-F238E27FC236}">
                  <a16:creationId xmlns:a16="http://schemas.microsoft.com/office/drawing/2014/main" id="{EC920D79-D1D9-CB3E-8439-9C96FA273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79863">
              <a:off x="2947037" y="1841152"/>
              <a:ext cx="1154513" cy="121955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Google Shape;364;p54">
              <a:extLst>
                <a:ext uri="{FF2B5EF4-FFF2-40B4-BE49-F238E27FC236}">
                  <a16:creationId xmlns:a16="http://schemas.microsoft.com/office/drawing/2014/main" id="{4361979E-0295-A46B-C681-C8863B77FB32}"/>
                </a:ext>
              </a:extLst>
            </p:cNvPr>
            <p:cNvSpPr/>
            <p:nvPr/>
          </p:nvSpPr>
          <p:spPr>
            <a:xfrm rot="18412534" flipV="1">
              <a:off x="2663095" y="1895047"/>
              <a:ext cx="673663" cy="227134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" name="Google Shape;364;p54">
              <a:extLst>
                <a:ext uri="{FF2B5EF4-FFF2-40B4-BE49-F238E27FC236}">
                  <a16:creationId xmlns:a16="http://schemas.microsoft.com/office/drawing/2014/main" id="{D20288C0-77F3-4E38-3A89-D189CFECABCC}"/>
                </a:ext>
              </a:extLst>
            </p:cNvPr>
            <p:cNvSpPr/>
            <p:nvPr/>
          </p:nvSpPr>
          <p:spPr>
            <a:xfrm rot="7174685">
              <a:off x="3734899" y="276739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6762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686131E9-A9FB-D711-C6BC-53D7FFB46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5;p65">
            <a:extLst>
              <a:ext uri="{FF2B5EF4-FFF2-40B4-BE49-F238E27FC236}">
                <a16:creationId xmlns:a16="http://schemas.microsoft.com/office/drawing/2014/main" id="{9A33A210-F0BE-F53A-C14F-5AFDC237D506}"/>
              </a:ext>
            </a:extLst>
          </p:cNvPr>
          <p:cNvSpPr txBox="1">
            <a:spLocks/>
          </p:cNvSpPr>
          <p:nvPr/>
        </p:nvSpPr>
        <p:spPr>
          <a:xfrm>
            <a:off x="5116626" y="3011611"/>
            <a:ext cx="3042000" cy="112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4</a:t>
            </a:r>
            <a:r>
              <a:rPr lang="en-US" baseline="30000" dirty="0">
                <a:solidFill>
                  <a:schemeClr val="dk1"/>
                </a:solidFill>
              </a:rPr>
              <a:t>th</a:t>
            </a:r>
            <a:r>
              <a:rPr lang="en-US" dirty="0">
                <a:solidFill>
                  <a:schemeClr val="dk1"/>
                </a:solidFill>
              </a:rPr>
              <a:t> year student from HNUE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Normal User (has experience in using planner app)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Online Interview</a:t>
            </a: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6D8E61C6-80FA-44D0-472D-2480DAEE5D33}"/>
              </a:ext>
            </a:extLst>
          </p:cNvPr>
          <p:cNvSpPr txBox="1">
            <a:spLocks/>
          </p:cNvSpPr>
          <p:nvPr/>
        </p:nvSpPr>
        <p:spPr>
          <a:xfrm>
            <a:off x="5678933" y="2576709"/>
            <a:ext cx="1976153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Son (21)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127CA38-2DBA-F665-CCB6-8DB1E93C7629}"/>
              </a:ext>
            </a:extLst>
          </p:cNvPr>
          <p:cNvGrpSpPr/>
          <p:nvPr/>
        </p:nvGrpSpPr>
        <p:grpSpPr>
          <a:xfrm>
            <a:off x="4773250" y="3786969"/>
            <a:ext cx="1202635" cy="898692"/>
            <a:chOff x="4892300" y="3709554"/>
            <a:chExt cx="1202635" cy="898692"/>
          </a:xfrm>
        </p:grpSpPr>
        <p:pic>
          <p:nvPicPr>
            <p:cNvPr id="15" name="Google Shape;1774;p113">
              <a:extLst>
                <a:ext uri="{FF2B5EF4-FFF2-40B4-BE49-F238E27FC236}">
                  <a16:creationId xmlns:a16="http://schemas.microsoft.com/office/drawing/2014/main" id="{692730C4-5C86-2611-57D1-826226B5CBF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2300" y="3709554"/>
              <a:ext cx="786633" cy="617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74;p113">
              <a:extLst>
                <a:ext uri="{FF2B5EF4-FFF2-40B4-BE49-F238E27FC236}">
                  <a16:creationId xmlns:a16="http://schemas.microsoft.com/office/drawing/2014/main" id="{286D4CD9-043A-2EE8-55D4-BA6E53124EC7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50665" y="4102594"/>
              <a:ext cx="644270" cy="5056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89839FB-2E7B-B3AF-5A6C-CAA8661F98C8}"/>
              </a:ext>
            </a:extLst>
          </p:cNvPr>
          <p:cNvSpPr txBox="1"/>
          <p:nvPr/>
        </p:nvSpPr>
        <p:spPr>
          <a:xfrm>
            <a:off x="665367" y="581169"/>
            <a:ext cx="37832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"Online tools are really useful... they simplify the process of organizing everything in one place."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45C6F5-BAEC-9CAB-2B87-C1564A763D6A}"/>
              </a:ext>
            </a:extLst>
          </p:cNvPr>
          <p:cNvSpPr txBox="1"/>
          <p:nvPr/>
        </p:nvSpPr>
        <p:spPr>
          <a:xfrm>
            <a:off x="665367" y="1901419"/>
            <a:ext cx="37832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"Organizing my schedule isn’t really a stressful process."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826409-6FA5-8014-181D-43B9D6A6F37C}"/>
              </a:ext>
            </a:extLst>
          </p:cNvPr>
          <p:cNvSpPr txBox="1"/>
          <p:nvPr/>
        </p:nvSpPr>
        <p:spPr>
          <a:xfrm>
            <a:off x="665367" y="2790782"/>
            <a:ext cx="378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really appreciate the app’s speed and the overall smooth experience."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6828EA-7225-8B1A-71CA-AF5EA9DDF0DC}"/>
              </a:ext>
            </a:extLst>
          </p:cNvPr>
          <p:cNvSpPr txBox="1"/>
          <p:nvPr/>
        </p:nvSpPr>
        <p:spPr>
          <a:xfrm>
            <a:off x="665367" y="3895590"/>
            <a:ext cx="37832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"I’m satisfied with the current interface... but I’d probably want more customization options."</a:t>
            </a:r>
          </a:p>
        </p:txBody>
      </p:sp>
      <p:pic>
        <p:nvPicPr>
          <p:cNvPr id="30" name="Google Shape;350;p53">
            <a:hlinkClick r:id="rId4" action="ppaction://hlinksldjump"/>
            <a:extLst>
              <a:ext uri="{FF2B5EF4-FFF2-40B4-BE49-F238E27FC236}">
                <a16:creationId xmlns:a16="http://schemas.microsoft.com/office/drawing/2014/main" id="{15BA7155-7A5C-290D-D243-9FE9BDA5439F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5101" t="16970" r="8892" b="21025"/>
          <a:stretch/>
        </p:blipFill>
        <p:spPr>
          <a:xfrm rot="16200000">
            <a:off x="4887674" y="-333899"/>
            <a:ext cx="581429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Class Timetable Support">
            <a:extLst>
              <a:ext uri="{FF2B5EF4-FFF2-40B4-BE49-F238E27FC236}">
                <a16:creationId xmlns:a16="http://schemas.microsoft.com/office/drawing/2014/main" id="{3DEC9783-771F-47C3-9AC8-7614DF373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250" y="457839"/>
            <a:ext cx="2614451" cy="19014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7045EB-C3B3-04BD-DAE2-747DC9E6E12E}"/>
              </a:ext>
            </a:extLst>
          </p:cNvPr>
          <p:cNvGrpSpPr/>
          <p:nvPr/>
        </p:nvGrpSpPr>
        <p:grpSpPr>
          <a:xfrm rot="1218619">
            <a:off x="6767073" y="941353"/>
            <a:ext cx="1690047" cy="1787101"/>
            <a:chOff x="912831" y="2172012"/>
            <a:chExt cx="1281936" cy="1355553"/>
          </a:xfrm>
        </p:grpSpPr>
        <p:pic>
          <p:nvPicPr>
            <p:cNvPr id="10" name="Picture 9" descr="A person sitting on a bed with a dog&#10;&#10;Description automatically generated">
              <a:extLst>
                <a:ext uri="{FF2B5EF4-FFF2-40B4-BE49-F238E27FC236}">
                  <a16:creationId xmlns:a16="http://schemas.microsoft.com/office/drawing/2014/main" id="{376143B0-0E9B-E2EC-D8C6-622864996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63806">
              <a:off x="973802" y="2282587"/>
              <a:ext cx="1173165" cy="11434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Google Shape;364;p54">
              <a:extLst>
                <a:ext uri="{FF2B5EF4-FFF2-40B4-BE49-F238E27FC236}">
                  <a16:creationId xmlns:a16="http://schemas.microsoft.com/office/drawing/2014/main" id="{F6636FC3-D286-6001-C2D4-6A9857D578CC}"/>
                </a:ext>
              </a:extLst>
            </p:cNvPr>
            <p:cNvSpPr/>
            <p:nvPr/>
          </p:nvSpPr>
          <p:spPr>
            <a:xfrm rot="7174685">
              <a:off x="693882" y="239096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3" name="Google Shape;364;p54">
              <a:extLst>
                <a:ext uri="{FF2B5EF4-FFF2-40B4-BE49-F238E27FC236}">
                  <a16:creationId xmlns:a16="http://schemas.microsoft.com/office/drawing/2014/main" id="{2DD2F1A7-680A-EFE4-106F-1008A9B79A74}"/>
                </a:ext>
              </a:extLst>
            </p:cNvPr>
            <p:cNvSpPr/>
            <p:nvPr/>
          </p:nvSpPr>
          <p:spPr>
            <a:xfrm rot="7174685">
              <a:off x="1740052" y="307285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63B997A8-8DBE-931B-5AD9-D72F9D507DE9}"/>
                </a:ext>
              </a:extLst>
            </p:cNvPr>
            <p:cNvSpPr/>
            <p:nvPr/>
          </p:nvSpPr>
          <p:spPr>
            <a:xfrm rot="20956683">
              <a:off x="1308864" y="2484861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Google Shape;364;p54">
            <a:extLst>
              <a:ext uri="{FF2B5EF4-FFF2-40B4-BE49-F238E27FC236}">
                <a16:creationId xmlns:a16="http://schemas.microsoft.com/office/drawing/2014/main" id="{2892377B-6FA2-2E77-5A6C-7B30B0CA37E1}"/>
              </a:ext>
            </a:extLst>
          </p:cNvPr>
          <p:cNvSpPr/>
          <p:nvPr/>
        </p:nvSpPr>
        <p:spPr>
          <a:xfrm rot="12856941">
            <a:off x="4552145" y="2037798"/>
            <a:ext cx="888127" cy="31082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416" name="Google Shape;364;p54">
            <a:extLst>
              <a:ext uri="{FF2B5EF4-FFF2-40B4-BE49-F238E27FC236}">
                <a16:creationId xmlns:a16="http://schemas.microsoft.com/office/drawing/2014/main" id="{DAD003D9-62D5-9D2F-4C41-B4A95E59F5A4}"/>
              </a:ext>
            </a:extLst>
          </p:cNvPr>
          <p:cNvSpPr/>
          <p:nvPr/>
        </p:nvSpPr>
        <p:spPr>
          <a:xfrm rot="12415543">
            <a:off x="6723592" y="563158"/>
            <a:ext cx="888127" cy="31082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2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38C95-9CD2-3E64-CB81-61C05CC34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3E553E8-17A7-FAEC-73BD-D6C61DA06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4" y="0"/>
            <a:ext cx="8209952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06A3A-D437-258A-1E8D-139A815B1E1C}"/>
              </a:ext>
            </a:extLst>
          </p:cNvPr>
          <p:cNvGrpSpPr/>
          <p:nvPr/>
        </p:nvGrpSpPr>
        <p:grpSpPr>
          <a:xfrm>
            <a:off x="-697363" y="4543373"/>
            <a:ext cx="1976153" cy="810276"/>
            <a:chOff x="-697363" y="4543373"/>
            <a:chExt cx="1976153" cy="810276"/>
          </a:xfrm>
        </p:grpSpPr>
        <p:pic>
          <p:nvPicPr>
            <p:cNvPr id="5" name="Google Shape;350;p53">
              <a:extLst>
                <a:ext uri="{FF2B5EF4-FFF2-40B4-BE49-F238E27FC236}">
                  <a16:creationId xmlns:a16="http://schemas.microsoft.com/office/drawing/2014/main" id="{227A955B-1418-2CD8-E5F0-0B9988D0E8A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65101" t="16970" r="8892" b="21025"/>
            <a:stretch/>
          </p:blipFill>
          <p:spPr>
            <a:xfrm>
              <a:off x="0" y="4543373"/>
              <a:ext cx="1188720" cy="81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54;p65">
              <a:hlinkClick r:id="rId4" action="ppaction://hlinksldjump"/>
              <a:extLst>
                <a:ext uri="{FF2B5EF4-FFF2-40B4-BE49-F238E27FC236}">
                  <a16:creationId xmlns:a16="http://schemas.microsoft.com/office/drawing/2014/main" id="{60EE6E11-E6C7-F894-A8A6-46BE2B6FD4E4}"/>
                </a:ext>
              </a:extLst>
            </p:cNvPr>
            <p:cNvSpPr txBox="1">
              <a:spLocks/>
            </p:cNvSpPr>
            <p:nvPr/>
          </p:nvSpPr>
          <p:spPr>
            <a:xfrm>
              <a:off x="-697363" y="4628057"/>
              <a:ext cx="1976153" cy="640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Concert One"/>
                <a:buNone/>
                <a:defRPr sz="28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Son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FF4356-8A36-9F6C-00D7-BEB56D5DC76F}"/>
              </a:ext>
            </a:extLst>
          </p:cNvPr>
          <p:cNvGrpSpPr/>
          <p:nvPr/>
        </p:nvGrpSpPr>
        <p:grpSpPr>
          <a:xfrm rot="514040">
            <a:off x="3915652" y="1939417"/>
            <a:ext cx="1195984" cy="1264666"/>
            <a:chOff x="912831" y="2172012"/>
            <a:chExt cx="1281936" cy="1355553"/>
          </a:xfrm>
        </p:grpSpPr>
        <p:pic>
          <p:nvPicPr>
            <p:cNvPr id="7" name="Picture 6" descr="A person sitting on a bed with a dog&#10;&#10;Description automatically generated">
              <a:extLst>
                <a:ext uri="{FF2B5EF4-FFF2-40B4-BE49-F238E27FC236}">
                  <a16:creationId xmlns:a16="http://schemas.microsoft.com/office/drawing/2014/main" id="{AA002E20-EB2E-A242-7D16-FCA1704B8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63806">
              <a:off x="973802" y="2282587"/>
              <a:ext cx="1173165" cy="11434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Google Shape;364;p54">
              <a:extLst>
                <a:ext uri="{FF2B5EF4-FFF2-40B4-BE49-F238E27FC236}">
                  <a16:creationId xmlns:a16="http://schemas.microsoft.com/office/drawing/2014/main" id="{7833C33C-41DF-D26E-AF72-CCE1E6B9B2EB}"/>
                </a:ext>
              </a:extLst>
            </p:cNvPr>
            <p:cNvSpPr/>
            <p:nvPr/>
          </p:nvSpPr>
          <p:spPr>
            <a:xfrm rot="7174685">
              <a:off x="693882" y="239096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9" name="Google Shape;364;p54">
              <a:extLst>
                <a:ext uri="{FF2B5EF4-FFF2-40B4-BE49-F238E27FC236}">
                  <a16:creationId xmlns:a16="http://schemas.microsoft.com/office/drawing/2014/main" id="{16B2C677-3E64-CD2D-E47A-98C2C609B970}"/>
                </a:ext>
              </a:extLst>
            </p:cNvPr>
            <p:cNvSpPr/>
            <p:nvPr/>
          </p:nvSpPr>
          <p:spPr>
            <a:xfrm rot="7174685">
              <a:off x="1740052" y="307285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0" name="Smiley Face 9">
              <a:extLst>
                <a:ext uri="{FF2B5EF4-FFF2-40B4-BE49-F238E27FC236}">
                  <a16:creationId xmlns:a16="http://schemas.microsoft.com/office/drawing/2014/main" id="{C0434B8A-372B-7474-42FA-FDE2AFA6C5F6}"/>
                </a:ext>
              </a:extLst>
            </p:cNvPr>
            <p:cNvSpPr/>
            <p:nvPr/>
          </p:nvSpPr>
          <p:spPr>
            <a:xfrm rot="20956683">
              <a:off x="1308864" y="2484861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47167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A4336F59-A00B-F079-C745-AE3FD6905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62DB34B6-7B16-E50F-D736-A25F98C95D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80" y="737940"/>
            <a:ext cx="1167806" cy="47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</a:t>
            </a:r>
            <a:endParaRPr dirty="0"/>
          </a:p>
        </p:txBody>
      </p:sp>
      <p:sp>
        <p:nvSpPr>
          <p:cNvPr id="2" name="Google Shape;422;p59">
            <a:extLst>
              <a:ext uri="{FF2B5EF4-FFF2-40B4-BE49-F238E27FC236}">
                <a16:creationId xmlns:a16="http://schemas.microsoft.com/office/drawing/2014/main" id="{521A2EE3-1466-B316-3926-446C4A809537}"/>
              </a:ext>
            </a:extLst>
          </p:cNvPr>
          <p:cNvSpPr txBox="1">
            <a:spLocks/>
          </p:cNvSpPr>
          <p:nvPr/>
        </p:nvSpPr>
        <p:spPr>
          <a:xfrm>
            <a:off x="4918551" y="737940"/>
            <a:ext cx="1552319" cy="4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4C9816-B5CC-CB85-2641-F463F26C8C9F}"/>
              </a:ext>
            </a:extLst>
          </p:cNvPr>
          <p:cNvSpPr txBox="1"/>
          <p:nvPr/>
        </p:nvSpPr>
        <p:spPr>
          <a:xfrm>
            <a:off x="467940" y="1285804"/>
            <a:ext cx="37687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Reliable Updates: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Timely info on class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Customization: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Personalize timetables (colors, layouts).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Sharing Tools: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sharing with peers and professors.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Error Prevention: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Avoid scheduling conflicts, flexible adjustments.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FE725F-EE79-F0F0-76E6-33B9021939FC}"/>
              </a:ext>
            </a:extLst>
          </p:cNvPr>
          <p:cNvSpPr txBox="1"/>
          <p:nvPr/>
        </p:nvSpPr>
        <p:spPr>
          <a:xfrm>
            <a:off x="4728210" y="1285804"/>
            <a:ext cx="3768780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User-Friendly: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Simple, fast tools ease organization.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Engagement Through Customization: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Color-coding aids usability; more options would boost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Critical Consistency: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Reliable university info is essential.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Future Sharing Needs: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sharing features benefit group coordination.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6F5F2E-9B7B-3AE9-4C8B-5CA58A5EB285}"/>
              </a:ext>
            </a:extLst>
          </p:cNvPr>
          <p:cNvGrpSpPr/>
          <p:nvPr/>
        </p:nvGrpSpPr>
        <p:grpSpPr>
          <a:xfrm>
            <a:off x="6552775" y="3634253"/>
            <a:ext cx="1202635" cy="898692"/>
            <a:chOff x="4892300" y="3709554"/>
            <a:chExt cx="1202635" cy="898692"/>
          </a:xfrm>
        </p:grpSpPr>
        <p:pic>
          <p:nvPicPr>
            <p:cNvPr id="8" name="Google Shape;1774;p113">
              <a:extLst>
                <a:ext uri="{FF2B5EF4-FFF2-40B4-BE49-F238E27FC236}">
                  <a16:creationId xmlns:a16="http://schemas.microsoft.com/office/drawing/2014/main" id="{52EF28AA-1853-0019-B9CB-B092EDA43FA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892300" y="3709554"/>
              <a:ext cx="786633" cy="6173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774;p113">
              <a:extLst>
                <a:ext uri="{FF2B5EF4-FFF2-40B4-BE49-F238E27FC236}">
                  <a16:creationId xmlns:a16="http://schemas.microsoft.com/office/drawing/2014/main" id="{60953641-6A1B-24B3-0CF4-74FC9673E37F}"/>
                </a:ext>
              </a:extLst>
            </p:cNvPr>
            <p:cNvPicPr preferRelativeResize="0"/>
            <p:nvPr/>
          </p:nvPicPr>
          <p:blipFill>
            <a:blip r:embed="rId3">
              <a:alphaModFix/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450665" y="4102594"/>
              <a:ext cx="644270" cy="5056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DAC685-9B8D-B757-369A-AEE752730F7C}"/>
              </a:ext>
            </a:extLst>
          </p:cNvPr>
          <p:cNvGrpSpPr/>
          <p:nvPr/>
        </p:nvGrpSpPr>
        <p:grpSpPr>
          <a:xfrm rot="1218619">
            <a:off x="2849177" y="3138673"/>
            <a:ext cx="1313600" cy="1389036"/>
            <a:chOff x="912831" y="2172012"/>
            <a:chExt cx="1281936" cy="1355553"/>
          </a:xfrm>
        </p:grpSpPr>
        <p:pic>
          <p:nvPicPr>
            <p:cNvPr id="19" name="Picture 18" descr="A person sitting on a bed with a dog&#10;&#10;Description automatically generated">
              <a:extLst>
                <a:ext uri="{FF2B5EF4-FFF2-40B4-BE49-F238E27FC236}">
                  <a16:creationId xmlns:a16="http://schemas.microsoft.com/office/drawing/2014/main" id="{8A0B2ACE-EE4D-5742-38EC-85FABC5E2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63806">
              <a:off x="973802" y="2282587"/>
              <a:ext cx="1173165" cy="114344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0" name="Google Shape;364;p54">
              <a:extLst>
                <a:ext uri="{FF2B5EF4-FFF2-40B4-BE49-F238E27FC236}">
                  <a16:creationId xmlns:a16="http://schemas.microsoft.com/office/drawing/2014/main" id="{35F2C8C8-E921-85E0-9099-3D43FE78925C}"/>
                </a:ext>
              </a:extLst>
            </p:cNvPr>
            <p:cNvSpPr/>
            <p:nvPr/>
          </p:nvSpPr>
          <p:spPr>
            <a:xfrm rot="7174685">
              <a:off x="693882" y="239096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21" name="Google Shape;364;p54">
              <a:extLst>
                <a:ext uri="{FF2B5EF4-FFF2-40B4-BE49-F238E27FC236}">
                  <a16:creationId xmlns:a16="http://schemas.microsoft.com/office/drawing/2014/main" id="{D19F8F75-DCB0-00EB-BE42-90F72ECED1C0}"/>
                </a:ext>
              </a:extLst>
            </p:cNvPr>
            <p:cNvSpPr/>
            <p:nvPr/>
          </p:nvSpPr>
          <p:spPr>
            <a:xfrm rot="7174685">
              <a:off x="1740052" y="3072851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22" name="Smiley Face 21">
              <a:extLst>
                <a:ext uri="{FF2B5EF4-FFF2-40B4-BE49-F238E27FC236}">
                  <a16:creationId xmlns:a16="http://schemas.microsoft.com/office/drawing/2014/main" id="{90FFE880-6BA2-C521-341C-0616FFF17FEC}"/>
                </a:ext>
              </a:extLst>
            </p:cNvPr>
            <p:cNvSpPr/>
            <p:nvPr/>
          </p:nvSpPr>
          <p:spPr>
            <a:xfrm rot="20956683">
              <a:off x="1308864" y="2484861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8680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E675F6D5-2FE0-6208-D632-06A8CC17B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55;p65">
            <a:extLst>
              <a:ext uri="{FF2B5EF4-FFF2-40B4-BE49-F238E27FC236}">
                <a16:creationId xmlns:a16="http://schemas.microsoft.com/office/drawing/2014/main" id="{C1F97732-937E-C182-0136-5B3C7F219023}"/>
              </a:ext>
            </a:extLst>
          </p:cNvPr>
          <p:cNvSpPr txBox="1">
            <a:spLocks/>
          </p:cNvSpPr>
          <p:nvPr/>
        </p:nvSpPr>
        <p:spPr>
          <a:xfrm>
            <a:off x="5116626" y="3011611"/>
            <a:ext cx="3042000" cy="1431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4</a:t>
            </a:r>
            <a:r>
              <a:rPr lang="en-US" baseline="30000" dirty="0">
                <a:solidFill>
                  <a:schemeClr val="dk1"/>
                </a:solidFill>
              </a:rPr>
              <a:t>th</a:t>
            </a:r>
            <a:r>
              <a:rPr lang="en-US" dirty="0">
                <a:solidFill>
                  <a:schemeClr val="dk1"/>
                </a:solidFill>
              </a:rPr>
              <a:t> year student from SEEE, HUST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Normal User (has experience in using planner website + apps)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Online Interview</a:t>
            </a: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D5B327E8-8772-384A-46F4-E1D646DE2BA4}"/>
              </a:ext>
            </a:extLst>
          </p:cNvPr>
          <p:cNvSpPr txBox="1">
            <a:spLocks/>
          </p:cNvSpPr>
          <p:nvPr/>
        </p:nvSpPr>
        <p:spPr>
          <a:xfrm>
            <a:off x="5678933" y="2576709"/>
            <a:ext cx="1976153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 err="1"/>
              <a:t>NMinh</a:t>
            </a:r>
            <a:r>
              <a:rPr lang="en-US" dirty="0"/>
              <a:t> (21)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BD486F-240E-D0EF-8764-1AD41FFAA421}"/>
              </a:ext>
            </a:extLst>
          </p:cNvPr>
          <p:cNvSpPr txBox="1"/>
          <p:nvPr/>
        </p:nvSpPr>
        <p:spPr>
          <a:xfrm>
            <a:off x="665367" y="611793"/>
            <a:ext cx="37931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find it pretty easy... the website has made the process straightforward and quick."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96B573-E915-F511-3BA9-9DAE5A4EBED1}"/>
              </a:ext>
            </a:extLst>
          </p:cNvPr>
          <p:cNvSpPr txBox="1"/>
          <p:nvPr/>
        </p:nvSpPr>
        <p:spPr>
          <a:xfrm>
            <a:off x="665367" y="1743195"/>
            <a:ext cx="37931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"The university’s official system... has quite a few issues with the layout."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808149-8D16-9807-5D31-2C934607198B}"/>
              </a:ext>
            </a:extLst>
          </p:cNvPr>
          <p:cNvSpPr txBox="1"/>
          <p:nvPr/>
        </p:nvSpPr>
        <p:spPr>
          <a:xfrm>
            <a:off x="665367" y="2874597"/>
            <a:ext cx="379315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don’t usually have any issues with scheduling, thanks to the website I use."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9BB85E-B500-F744-4EA0-4510EC7B4368}"/>
              </a:ext>
            </a:extLst>
          </p:cNvPr>
          <p:cNvSpPr txBox="1"/>
          <p:nvPr/>
        </p:nvSpPr>
        <p:spPr>
          <a:xfrm>
            <a:off x="665367" y="4006000"/>
            <a:ext cx="37931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don’t feel the need to customize my timetable."</a:t>
            </a:r>
          </a:p>
        </p:txBody>
      </p:sp>
      <p:pic>
        <p:nvPicPr>
          <p:cNvPr id="29" name="Google Shape;350;p53">
            <a:hlinkClick r:id="rId3" action="ppaction://hlinksldjump"/>
            <a:extLst>
              <a:ext uri="{FF2B5EF4-FFF2-40B4-BE49-F238E27FC236}">
                <a16:creationId xmlns:a16="http://schemas.microsoft.com/office/drawing/2014/main" id="{A0FA96E1-02D3-0F30-76A7-6C9A8BEDE1A7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rgbClr val="7030A0">
                <a:tint val="45000"/>
                <a:satMod val="400000"/>
              </a:srgbClr>
            </a:duotone>
          </a:blip>
          <a:srcRect l="65101" t="16970" r="8892" b="21025"/>
          <a:stretch/>
        </p:blipFill>
        <p:spPr>
          <a:xfrm rot="16200000">
            <a:off x="4887674" y="-333899"/>
            <a:ext cx="581429" cy="81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171FE86-3B11-00ED-8482-971061D6ECC6}"/>
              </a:ext>
            </a:extLst>
          </p:cNvPr>
          <p:cNvGrpSpPr/>
          <p:nvPr/>
        </p:nvGrpSpPr>
        <p:grpSpPr>
          <a:xfrm>
            <a:off x="5319264" y="487073"/>
            <a:ext cx="3360775" cy="1728539"/>
            <a:chOff x="5321261" y="550984"/>
            <a:chExt cx="3360775" cy="1728539"/>
          </a:xfrm>
        </p:grpSpPr>
        <p:pic>
          <p:nvPicPr>
            <p:cNvPr id="4096" name="Picture 4095">
              <a:extLst>
                <a:ext uri="{FF2B5EF4-FFF2-40B4-BE49-F238E27FC236}">
                  <a16:creationId xmlns:a16="http://schemas.microsoft.com/office/drawing/2014/main" id="{5C29FCA5-CD51-31E3-3956-CC1962BB1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1261" y="550984"/>
              <a:ext cx="3215887" cy="17285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097" name="Google Shape;364;p54">
              <a:extLst>
                <a:ext uri="{FF2B5EF4-FFF2-40B4-BE49-F238E27FC236}">
                  <a16:creationId xmlns:a16="http://schemas.microsoft.com/office/drawing/2014/main" id="{33BE2EBD-62D2-72E8-B106-1CB930BB6C91}"/>
                </a:ext>
              </a:extLst>
            </p:cNvPr>
            <p:cNvSpPr/>
            <p:nvPr/>
          </p:nvSpPr>
          <p:spPr>
            <a:xfrm rot="12617750">
              <a:off x="7866868" y="584111"/>
              <a:ext cx="815168" cy="28528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847D3D-B7DC-05D4-F8C3-07B7156FD87E}"/>
              </a:ext>
            </a:extLst>
          </p:cNvPr>
          <p:cNvGrpSpPr/>
          <p:nvPr/>
        </p:nvGrpSpPr>
        <p:grpSpPr>
          <a:xfrm rot="481487">
            <a:off x="6438866" y="942825"/>
            <a:ext cx="1835634" cy="1661286"/>
            <a:chOff x="3187559" y="3055732"/>
            <a:chExt cx="1373160" cy="1242738"/>
          </a:xfrm>
        </p:grpSpPr>
        <p:pic>
          <p:nvPicPr>
            <p:cNvPr id="10" name="Picture 9" descr="A person taking a selfie in a gym&#10;&#10;Description automatically generated">
              <a:extLst>
                <a:ext uri="{FF2B5EF4-FFF2-40B4-BE49-F238E27FC236}">
                  <a16:creationId xmlns:a16="http://schemas.microsoft.com/office/drawing/2014/main" id="{2E7A2305-89A1-192A-6482-445831288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9183" t="43294" r="21131" b="34952"/>
            <a:stretch/>
          </p:blipFill>
          <p:spPr>
            <a:xfrm rot="21004071">
              <a:off x="3260406" y="3076038"/>
              <a:ext cx="1180818" cy="111891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Smiley Face 10">
              <a:extLst>
                <a:ext uri="{FF2B5EF4-FFF2-40B4-BE49-F238E27FC236}">
                  <a16:creationId xmlns:a16="http://schemas.microsoft.com/office/drawing/2014/main" id="{F0AC8039-6101-D4B5-7360-770D4AE3DE7B}"/>
                </a:ext>
              </a:extLst>
            </p:cNvPr>
            <p:cNvSpPr/>
            <p:nvPr/>
          </p:nvSpPr>
          <p:spPr>
            <a:xfrm rot="20956683">
              <a:off x="3547578" y="3307209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64;p54">
              <a:extLst>
                <a:ext uri="{FF2B5EF4-FFF2-40B4-BE49-F238E27FC236}">
                  <a16:creationId xmlns:a16="http://schemas.microsoft.com/office/drawing/2014/main" id="{110C61F0-424B-51EA-5E08-61784CE81841}"/>
                </a:ext>
              </a:extLst>
            </p:cNvPr>
            <p:cNvSpPr/>
            <p:nvPr/>
          </p:nvSpPr>
          <p:spPr>
            <a:xfrm rot="12316033">
              <a:off x="3950938" y="3055732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4" name="Google Shape;364;p54">
              <a:extLst>
                <a:ext uri="{FF2B5EF4-FFF2-40B4-BE49-F238E27FC236}">
                  <a16:creationId xmlns:a16="http://schemas.microsoft.com/office/drawing/2014/main" id="{29E61735-0876-411C-A982-AD42E9475852}"/>
                </a:ext>
              </a:extLst>
            </p:cNvPr>
            <p:cNvSpPr/>
            <p:nvPr/>
          </p:nvSpPr>
          <p:spPr>
            <a:xfrm rot="12316033">
              <a:off x="3187559" y="4085061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pic>
        <p:nvPicPr>
          <p:cNvPr id="4100" name="Picture 4" descr="Microsoft To Do macOS - Social media &amp; Logos Icons">
            <a:extLst>
              <a:ext uri="{FF2B5EF4-FFF2-40B4-BE49-F238E27FC236}">
                <a16:creationId xmlns:a16="http://schemas.microsoft.com/office/drawing/2014/main" id="{785AAABB-8B16-3B45-F9A4-63F896788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46" y="981125"/>
            <a:ext cx="1000129" cy="1000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eHUST for iPhone - Free App Download">
            <a:extLst>
              <a:ext uri="{FF2B5EF4-FFF2-40B4-BE49-F238E27FC236}">
                <a16:creationId xmlns:a16="http://schemas.microsoft.com/office/drawing/2014/main" id="{84F60AA5-BA52-AE90-64D5-F086FEA8CD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5" t="3408" r="24180" b="71498"/>
          <a:stretch/>
        </p:blipFill>
        <p:spPr bwMode="auto">
          <a:xfrm>
            <a:off x="5365227" y="1715136"/>
            <a:ext cx="965548" cy="8338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Google Shape;364;p54">
            <a:extLst>
              <a:ext uri="{FF2B5EF4-FFF2-40B4-BE49-F238E27FC236}">
                <a16:creationId xmlns:a16="http://schemas.microsoft.com/office/drawing/2014/main" id="{82BCDBB4-34F2-4C1F-9DE9-A7BBBC81D80B}"/>
              </a:ext>
            </a:extLst>
          </p:cNvPr>
          <p:cNvSpPr/>
          <p:nvPr/>
        </p:nvSpPr>
        <p:spPr>
          <a:xfrm rot="8232369">
            <a:off x="5033305" y="1654506"/>
            <a:ext cx="815152" cy="285284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4102" name="Google Shape;364;p54">
            <a:extLst>
              <a:ext uri="{FF2B5EF4-FFF2-40B4-BE49-F238E27FC236}">
                <a16:creationId xmlns:a16="http://schemas.microsoft.com/office/drawing/2014/main" id="{BE5A39E7-0F86-ECB9-58C4-8E4B25F470CD}"/>
              </a:ext>
            </a:extLst>
          </p:cNvPr>
          <p:cNvSpPr/>
          <p:nvPr/>
        </p:nvSpPr>
        <p:spPr>
          <a:xfrm rot="12797520">
            <a:off x="5118714" y="1039147"/>
            <a:ext cx="654432" cy="22903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4103" name="Google Shape;364;p54">
            <a:extLst>
              <a:ext uri="{FF2B5EF4-FFF2-40B4-BE49-F238E27FC236}">
                <a16:creationId xmlns:a16="http://schemas.microsoft.com/office/drawing/2014/main" id="{C2BCE7B0-5D92-3FA0-423A-F5828AA59E05}"/>
              </a:ext>
            </a:extLst>
          </p:cNvPr>
          <p:cNvSpPr/>
          <p:nvPr/>
        </p:nvSpPr>
        <p:spPr>
          <a:xfrm rot="12797520">
            <a:off x="5183705" y="2400789"/>
            <a:ext cx="593923" cy="207859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4105" name="Google Shape;1792;p114">
            <a:extLst>
              <a:ext uri="{FF2B5EF4-FFF2-40B4-BE49-F238E27FC236}">
                <a16:creationId xmlns:a16="http://schemas.microsoft.com/office/drawing/2014/main" id="{23B2AA19-A117-4513-16A3-FADEB44620D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88151" y="4006000"/>
            <a:ext cx="780610" cy="675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63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1B1E5-A99C-F253-E512-63032D9FC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with colorful squares&#10;&#10;Description automatically generated">
            <a:extLst>
              <a:ext uri="{FF2B5EF4-FFF2-40B4-BE49-F238E27FC236}">
                <a16:creationId xmlns:a16="http://schemas.microsoft.com/office/drawing/2014/main" id="{C8A01FE1-D7D8-12EC-EBCB-7B8FD4FB0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6" y="0"/>
            <a:ext cx="8246487" cy="51435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33DD725-70CD-9013-6163-2CAE086FB320}"/>
              </a:ext>
            </a:extLst>
          </p:cNvPr>
          <p:cNvGrpSpPr/>
          <p:nvPr/>
        </p:nvGrpSpPr>
        <p:grpSpPr>
          <a:xfrm>
            <a:off x="-478027" y="4540236"/>
            <a:ext cx="2454180" cy="833840"/>
            <a:chOff x="-478027" y="4540236"/>
            <a:chExt cx="2454180" cy="833840"/>
          </a:xfrm>
        </p:grpSpPr>
        <p:pic>
          <p:nvPicPr>
            <p:cNvPr id="5" name="Google Shape;350;p53">
              <a:extLst>
                <a:ext uri="{FF2B5EF4-FFF2-40B4-BE49-F238E27FC236}">
                  <a16:creationId xmlns:a16="http://schemas.microsoft.com/office/drawing/2014/main" id="{F0C387D4-A69F-511D-9E38-1FC055884C5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prstClr val="black"/>
                <a:srgbClr val="7030A0">
                  <a:tint val="45000"/>
                  <a:satMod val="400000"/>
                </a:srgbClr>
              </a:duotone>
            </a:blip>
            <a:srcRect l="65101" t="16970" r="8892" b="21025"/>
            <a:stretch/>
          </p:blipFill>
          <p:spPr>
            <a:xfrm>
              <a:off x="0" y="4540236"/>
              <a:ext cx="1976153" cy="81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54;p65">
              <a:hlinkClick r:id="rId4" action="ppaction://hlinksldjump"/>
              <a:extLst>
                <a:ext uri="{FF2B5EF4-FFF2-40B4-BE49-F238E27FC236}">
                  <a16:creationId xmlns:a16="http://schemas.microsoft.com/office/drawing/2014/main" id="{B5408D7F-EE4D-0B2C-1E87-D927EBE1B41D}"/>
                </a:ext>
              </a:extLst>
            </p:cNvPr>
            <p:cNvSpPr txBox="1">
              <a:spLocks/>
            </p:cNvSpPr>
            <p:nvPr/>
          </p:nvSpPr>
          <p:spPr>
            <a:xfrm>
              <a:off x="-478027" y="4733169"/>
              <a:ext cx="1976153" cy="640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Concert One"/>
                <a:buNone/>
                <a:defRPr sz="28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 err="1"/>
                <a:t>NMinh</a:t>
              </a:r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FB4FA3B-453C-E19B-1B07-C45D07EEB8AB}"/>
              </a:ext>
            </a:extLst>
          </p:cNvPr>
          <p:cNvGrpSpPr/>
          <p:nvPr/>
        </p:nvGrpSpPr>
        <p:grpSpPr>
          <a:xfrm rot="671361">
            <a:off x="3964973" y="2079102"/>
            <a:ext cx="1206851" cy="1092224"/>
            <a:chOff x="3187559" y="3055732"/>
            <a:chExt cx="1373160" cy="1242738"/>
          </a:xfrm>
        </p:grpSpPr>
        <p:pic>
          <p:nvPicPr>
            <p:cNvPr id="7" name="Picture 6" descr="A person taking a selfie in a gym&#10;&#10;Description automatically generated">
              <a:extLst>
                <a:ext uri="{FF2B5EF4-FFF2-40B4-BE49-F238E27FC236}">
                  <a16:creationId xmlns:a16="http://schemas.microsoft.com/office/drawing/2014/main" id="{10326F2B-FD3F-F5ED-9BBF-322D3B08D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9183" t="43294" r="21131" b="34952"/>
            <a:stretch/>
          </p:blipFill>
          <p:spPr>
            <a:xfrm rot="21004071">
              <a:off x="3260406" y="3076038"/>
              <a:ext cx="1180818" cy="111891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" name="Smiley Face 7">
              <a:extLst>
                <a:ext uri="{FF2B5EF4-FFF2-40B4-BE49-F238E27FC236}">
                  <a16:creationId xmlns:a16="http://schemas.microsoft.com/office/drawing/2014/main" id="{CBD6C00D-B2F2-47D5-DD9A-4695B6A411BA}"/>
                </a:ext>
              </a:extLst>
            </p:cNvPr>
            <p:cNvSpPr/>
            <p:nvPr/>
          </p:nvSpPr>
          <p:spPr>
            <a:xfrm rot="20956683">
              <a:off x="3547578" y="3307209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Google Shape;364;p54">
              <a:extLst>
                <a:ext uri="{FF2B5EF4-FFF2-40B4-BE49-F238E27FC236}">
                  <a16:creationId xmlns:a16="http://schemas.microsoft.com/office/drawing/2014/main" id="{B0B9678D-049C-964B-CC84-40D729BDB7C7}"/>
                </a:ext>
              </a:extLst>
            </p:cNvPr>
            <p:cNvSpPr/>
            <p:nvPr/>
          </p:nvSpPr>
          <p:spPr>
            <a:xfrm rot="12316033">
              <a:off x="3950938" y="3055732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0" name="Google Shape;364;p54">
              <a:extLst>
                <a:ext uri="{FF2B5EF4-FFF2-40B4-BE49-F238E27FC236}">
                  <a16:creationId xmlns:a16="http://schemas.microsoft.com/office/drawing/2014/main" id="{7DBDB960-E21E-C09C-C271-798519FFEF41}"/>
                </a:ext>
              </a:extLst>
            </p:cNvPr>
            <p:cNvSpPr/>
            <p:nvPr/>
          </p:nvSpPr>
          <p:spPr>
            <a:xfrm rot="12316033">
              <a:off x="3187559" y="4085061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519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EF0AF9C2-7E2C-DFD9-5898-9748D115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AF4EC6F4-9DE7-5A04-57EB-8CB5A8B79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80" y="737940"/>
            <a:ext cx="1167806" cy="47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</a:t>
            </a:r>
            <a:endParaRPr dirty="0"/>
          </a:p>
        </p:txBody>
      </p:sp>
      <p:sp>
        <p:nvSpPr>
          <p:cNvPr id="2" name="Google Shape;422;p59">
            <a:extLst>
              <a:ext uri="{FF2B5EF4-FFF2-40B4-BE49-F238E27FC236}">
                <a16:creationId xmlns:a16="http://schemas.microsoft.com/office/drawing/2014/main" id="{C859913B-8273-3480-CE93-5A8445E345FF}"/>
              </a:ext>
            </a:extLst>
          </p:cNvPr>
          <p:cNvSpPr txBox="1">
            <a:spLocks/>
          </p:cNvSpPr>
          <p:nvPr/>
        </p:nvSpPr>
        <p:spPr>
          <a:xfrm>
            <a:off x="4918551" y="737940"/>
            <a:ext cx="1552319" cy="4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BDBA23-0FC4-D814-4AEB-11E356B479B2}"/>
              </a:ext>
            </a:extLst>
          </p:cNvPr>
          <p:cNvSpPr txBox="1"/>
          <p:nvPr/>
        </p:nvSpPr>
        <p:spPr>
          <a:xfrm>
            <a:off x="461010" y="1285935"/>
            <a:ext cx="40157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Access: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Simple, clear, and mobile-friendly tools.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Timely Reminders: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Notifications to track schedules.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Conflict Prevention: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Tools to avoid overlaps and show complete schedules.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Sharing Options: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sharing features for collaboration.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B608BF-1249-3F2A-4D25-85960844CEB8}"/>
              </a:ext>
            </a:extLst>
          </p:cNvPr>
          <p:cNvSpPr txBox="1"/>
          <p:nvPr/>
        </p:nvSpPr>
        <p:spPr>
          <a:xfrm>
            <a:off x="4572000" y="1285934"/>
            <a:ext cx="401574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Prefer Simplicity: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Functionality over customization.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Convenient Access: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Mobile access reduces stress.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Frustration with University Tools: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Third-party apps are often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Collaboration Needs: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Sharing features are beneficial for group work.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58586B-02E2-9C2C-7C4E-6CC4BC43E11F}"/>
              </a:ext>
            </a:extLst>
          </p:cNvPr>
          <p:cNvGrpSpPr/>
          <p:nvPr/>
        </p:nvGrpSpPr>
        <p:grpSpPr>
          <a:xfrm rot="481487">
            <a:off x="1842078" y="3403401"/>
            <a:ext cx="1317751" cy="1192591"/>
            <a:chOff x="3187559" y="3055732"/>
            <a:chExt cx="1373160" cy="1242738"/>
          </a:xfrm>
        </p:grpSpPr>
        <p:pic>
          <p:nvPicPr>
            <p:cNvPr id="8" name="Picture 7" descr="A person taking a selfie in a gym&#10;&#10;Description automatically generated">
              <a:extLst>
                <a:ext uri="{FF2B5EF4-FFF2-40B4-BE49-F238E27FC236}">
                  <a16:creationId xmlns:a16="http://schemas.microsoft.com/office/drawing/2014/main" id="{B4CEC29D-1C5E-7351-4AAB-D007A539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9183" t="43294" r="21131" b="34952"/>
            <a:stretch/>
          </p:blipFill>
          <p:spPr>
            <a:xfrm rot="21004071">
              <a:off x="3260406" y="3076038"/>
              <a:ext cx="1180818" cy="111891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Smiley Face 8">
              <a:extLst>
                <a:ext uri="{FF2B5EF4-FFF2-40B4-BE49-F238E27FC236}">
                  <a16:creationId xmlns:a16="http://schemas.microsoft.com/office/drawing/2014/main" id="{790E0885-E74D-DD6B-9850-05AD4B9A4BFA}"/>
                </a:ext>
              </a:extLst>
            </p:cNvPr>
            <p:cNvSpPr/>
            <p:nvPr/>
          </p:nvSpPr>
          <p:spPr>
            <a:xfrm rot="20956683">
              <a:off x="3547578" y="3307209"/>
              <a:ext cx="502434" cy="502434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Google Shape;364;p54">
              <a:extLst>
                <a:ext uri="{FF2B5EF4-FFF2-40B4-BE49-F238E27FC236}">
                  <a16:creationId xmlns:a16="http://schemas.microsoft.com/office/drawing/2014/main" id="{39E31267-A625-AAC7-BADC-5D6388054E06}"/>
                </a:ext>
              </a:extLst>
            </p:cNvPr>
            <p:cNvSpPr/>
            <p:nvPr/>
          </p:nvSpPr>
          <p:spPr>
            <a:xfrm rot="12316033">
              <a:off x="3950938" y="3055732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9" name="Google Shape;364;p54">
              <a:extLst>
                <a:ext uri="{FF2B5EF4-FFF2-40B4-BE49-F238E27FC236}">
                  <a16:creationId xmlns:a16="http://schemas.microsoft.com/office/drawing/2014/main" id="{12584801-F47D-8111-0727-81DF05CCFA43}"/>
                </a:ext>
              </a:extLst>
            </p:cNvPr>
            <p:cNvSpPr/>
            <p:nvPr/>
          </p:nvSpPr>
          <p:spPr>
            <a:xfrm rot="12316033">
              <a:off x="3187559" y="4085061"/>
              <a:ext cx="609781" cy="213409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pic>
        <p:nvPicPr>
          <p:cNvPr id="20" name="Google Shape;1792;p114">
            <a:extLst>
              <a:ext uri="{FF2B5EF4-FFF2-40B4-BE49-F238E27FC236}">
                <a16:creationId xmlns:a16="http://schemas.microsoft.com/office/drawing/2014/main" id="{A3777A05-0D22-8C6A-929B-574BA2C58A3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67" y="3633729"/>
            <a:ext cx="780610" cy="675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3766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0E771F24-56C1-CBFB-D3BB-349B491D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9182;p126">
            <a:extLst>
              <a:ext uri="{FF2B5EF4-FFF2-40B4-BE49-F238E27FC236}">
                <a16:creationId xmlns:a16="http://schemas.microsoft.com/office/drawing/2014/main" id="{4CD20351-134C-B882-E88C-91982F1B4D22}"/>
              </a:ext>
            </a:extLst>
          </p:cNvPr>
          <p:cNvGrpSpPr/>
          <p:nvPr/>
        </p:nvGrpSpPr>
        <p:grpSpPr>
          <a:xfrm>
            <a:off x="4773250" y="829368"/>
            <a:ext cx="3623798" cy="1476586"/>
            <a:chOff x="749309" y="1112739"/>
            <a:chExt cx="2371603" cy="976502"/>
          </a:xfrm>
        </p:grpSpPr>
        <p:grpSp>
          <p:nvGrpSpPr>
            <p:cNvPr id="420" name="Google Shape;9183;p126">
              <a:extLst>
                <a:ext uri="{FF2B5EF4-FFF2-40B4-BE49-F238E27FC236}">
                  <a16:creationId xmlns:a16="http://schemas.microsoft.com/office/drawing/2014/main" id="{20169A8D-1E36-1FC2-A4B6-EBCE2274B4BD}"/>
                </a:ext>
              </a:extLst>
            </p:cNvPr>
            <p:cNvGrpSpPr/>
            <p:nvPr/>
          </p:nvGrpSpPr>
          <p:grpSpPr>
            <a:xfrm>
              <a:off x="1092126" y="1112739"/>
              <a:ext cx="2028786" cy="975464"/>
              <a:chOff x="1092126" y="1112739"/>
              <a:chExt cx="2028786" cy="975464"/>
            </a:xfrm>
          </p:grpSpPr>
          <p:sp>
            <p:nvSpPr>
              <p:cNvPr id="431" name="Google Shape;9184;p126">
                <a:extLst>
                  <a:ext uri="{FF2B5EF4-FFF2-40B4-BE49-F238E27FC236}">
                    <a16:creationId xmlns:a16="http://schemas.microsoft.com/office/drawing/2014/main" id="{950A6EA1-4510-C974-EB2E-08A6733CFFCE}"/>
                  </a:ext>
                </a:extLst>
              </p:cNvPr>
              <p:cNvSpPr/>
              <p:nvPr/>
            </p:nvSpPr>
            <p:spPr>
              <a:xfrm>
                <a:off x="1092126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9185;p126">
                <a:extLst>
                  <a:ext uri="{FF2B5EF4-FFF2-40B4-BE49-F238E27FC236}">
                    <a16:creationId xmlns:a16="http://schemas.microsoft.com/office/drawing/2014/main" id="{9C0E7692-AEBA-2AA3-ECDC-C397D07DB6CE}"/>
                  </a:ext>
                </a:extLst>
              </p:cNvPr>
              <p:cNvSpPr/>
              <p:nvPr/>
            </p:nvSpPr>
            <p:spPr>
              <a:xfrm>
                <a:off x="1434943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9186;p126">
                <a:extLst>
                  <a:ext uri="{FF2B5EF4-FFF2-40B4-BE49-F238E27FC236}">
                    <a16:creationId xmlns:a16="http://schemas.microsoft.com/office/drawing/2014/main" id="{85D27B7E-D323-0531-FFC4-4E5EF13A2AF0}"/>
                  </a:ext>
                </a:extLst>
              </p:cNvPr>
              <p:cNvSpPr/>
              <p:nvPr/>
            </p:nvSpPr>
            <p:spPr>
              <a:xfrm>
                <a:off x="1777760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9187;p126">
                <a:extLst>
                  <a:ext uri="{FF2B5EF4-FFF2-40B4-BE49-F238E27FC236}">
                    <a16:creationId xmlns:a16="http://schemas.microsoft.com/office/drawing/2014/main" id="{3D6C447B-270B-F08C-D920-C34A979DFD67}"/>
                  </a:ext>
                </a:extLst>
              </p:cNvPr>
              <p:cNvSpPr/>
              <p:nvPr/>
            </p:nvSpPr>
            <p:spPr>
              <a:xfrm>
                <a:off x="2120578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9188;p126">
                <a:extLst>
                  <a:ext uri="{FF2B5EF4-FFF2-40B4-BE49-F238E27FC236}">
                    <a16:creationId xmlns:a16="http://schemas.microsoft.com/office/drawing/2014/main" id="{AE1712F8-E126-7D10-32CF-FD84C8DD2534}"/>
                  </a:ext>
                </a:extLst>
              </p:cNvPr>
              <p:cNvSpPr/>
              <p:nvPr/>
            </p:nvSpPr>
            <p:spPr>
              <a:xfrm>
                <a:off x="2463395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9189;p126">
                <a:extLst>
                  <a:ext uri="{FF2B5EF4-FFF2-40B4-BE49-F238E27FC236}">
                    <a16:creationId xmlns:a16="http://schemas.microsoft.com/office/drawing/2014/main" id="{F2F2067B-2BDD-1567-A2DF-41C407B677AD}"/>
                  </a:ext>
                </a:extLst>
              </p:cNvPr>
              <p:cNvSpPr/>
              <p:nvPr/>
            </p:nvSpPr>
            <p:spPr>
              <a:xfrm>
                <a:off x="2806212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9190;p126">
                <a:extLst>
                  <a:ext uri="{FF2B5EF4-FFF2-40B4-BE49-F238E27FC236}">
                    <a16:creationId xmlns:a16="http://schemas.microsoft.com/office/drawing/2014/main" id="{DAB48F9E-F710-30F1-1CF4-95805F722708}"/>
                  </a:ext>
                </a:extLst>
              </p:cNvPr>
              <p:cNvSpPr/>
              <p:nvPr/>
            </p:nvSpPr>
            <p:spPr>
              <a:xfrm>
                <a:off x="1092126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9191;p126">
                <a:extLst>
                  <a:ext uri="{FF2B5EF4-FFF2-40B4-BE49-F238E27FC236}">
                    <a16:creationId xmlns:a16="http://schemas.microsoft.com/office/drawing/2014/main" id="{FB8309CA-5D53-C9D4-4516-3215483CF4F3}"/>
                  </a:ext>
                </a:extLst>
              </p:cNvPr>
              <p:cNvSpPr/>
              <p:nvPr/>
            </p:nvSpPr>
            <p:spPr>
              <a:xfrm>
                <a:off x="1434943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9192;p126">
                <a:extLst>
                  <a:ext uri="{FF2B5EF4-FFF2-40B4-BE49-F238E27FC236}">
                    <a16:creationId xmlns:a16="http://schemas.microsoft.com/office/drawing/2014/main" id="{E94F96DB-ACD5-A004-0109-E9EC2E19E6F0}"/>
                  </a:ext>
                </a:extLst>
              </p:cNvPr>
              <p:cNvSpPr/>
              <p:nvPr/>
            </p:nvSpPr>
            <p:spPr>
              <a:xfrm>
                <a:off x="1777760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9193;p126">
                <a:extLst>
                  <a:ext uri="{FF2B5EF4-FFF2-40B4-BE49-F238E27FC236}">
                    <a16:creationId xmlns:a16="http://schemas.microsoft.com/office/drawing/2014/main" id="{9B2B880E-641F-860B-EF77-934CF658FD8B}"/>
                  </a:ext>
                </a:extLst>
              </p:cNvPr>
              <p:cNvSpPr/>
              <p:nvPr/>
            </p:nvSpPr>
            <p:spPr>
              <a:xfrm>
                <a:off x="2120578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9194;p126">
                <a:extLst>
                  <a:ext uri="{FF2B5EF4-FFF2-40B4-BE49-F238E27FC236}">
                    <a16:creationId xmlns:a16="http://schemas.microsoft.com/office/drawing/2014/main" id="{C51AD18B-8B45-B8B3-018C-401595DFB0FC}"/>
                  </a:ext>
                </a:extLst>
              </p:cNvPr>
              <p:cNvSpPr/>
              <p:nvPr/>
            </p:nvSpPr>
            <p:spPr>
              <a:xfrm>
                <a:off x="2463395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9195;p126">
                <a:extLst>
                  <a:ext uri="{FF2B5EF4-FFF2-40B4-BE49-F238E27FC236}">
                    <a16:creationId xmlns:a16="http://schemas.microsoft.com/office/drawing/2014/main" id="{BEAA955D-53DD-B7DA-1775-34388BC7F22A}"/>
                  </a:ext>
                </a:extLst>
              </p:cNvPr>
              <p:cNvSpPr/>
              <p:nvPr/>
            </p:nvSpPr>
            <p:spPr>
              <a:xfrm>
                <a:off x="2806212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9196;p126">
                <a:extLst>
                  <a:ext uri="{FF2B5EF4-FFF2-40B4-BE49-F238E27FC236}">
                    <a16:creationId xmlns:a16="http://schemas.microsoft.com/office/drawing/2014/main" id="{B757266E-C5BF-CDB3-C522-50C5F3B40F7E}"/>
                  </a:ext>
                </a:extLst>
              </p:cNvPr>
              <p:cNvSpPr/>
              <p:nvPr/>
            </p:nvSpPr>
            <p:spPr>
              <a:xfrm>
                <a:off x="1092126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9197;p126">
                <a:extLst>
                  <a:ext uri="{FF2B5EF4-FFF2-40B4-BE49-F238E27FC236}">
                    <a16:creationId xmlns:a16="http://schemas.microsoft.com/office/drawing/2014/main" id="{CB41D2AF-E656-9EF5-9714-1A93099932C1}"/>
                  </a:ext>
                </a:extLst>
              </p:cNvPr>
              <p:cNvSpPr/>
              <p:nvPr/>
            </p:nvSpPr>
            <p:spPr>
              <a:xfrm>
                <a:off x="1434943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9198;p126">
                <a:extLst>
                  <a:ext uri="{FF2B5EF4-FFF2-40B4-BE49-F238E27FC236}">
                    <a16:creationId xmlns:a16="http://schemas.microsoft.com/office/drawing/2014/main" id="{64FDF711-379A-5FA5-F57D-83912698F099}"/>
                  </a:ext>
                </a:extLst>
              </p:cNvPr>
              <p:cNvSpPr/>
              <p:nvPr/>
            </p:nvSpPr>
            <p:spPr>
              <a:xfrm>
                <a:off x="1777760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9199;p126">
                <a:extLst>
                  <a:ext uri="{FF2B5EF4-FFF2-40B4-BE49-F238E27FC236}">
                    <a16:creationId xmlns:a16="http://schemas.microsoft.com/office/drawing/2014/main" id="{7E69E049-25DA-ED1D-B2A8-AE32C2542701}"/>
                  </a:ext>
                </a:extLst>
              </p:cNvPr>
              <p:cNvSpPr/>
              <p:nvPr/>
            </p:nvSpPr>
            <p:spPr>
              <a:xfrm>
                <a:off x="2120578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9200;p126">
                <a:extLst>
                  <a:ext uri="{FF2B5EF4-FFF2-40B4-BE49-F238E27FC236}">
                    <a16:creationId xmlns:a16="http://schemas.microsoft.com/office/drawing/2014/main" id="{32C69C53-F0EB-AC43-4A4A-8C184988B10A}"/>
                  </a:ext>
                </a:extLst>
              </p:cNvPr>
              <p:cNvSpPr/>
              <p:nvPr/>
            </p:nvSpPr>
            <p:spPr>
              <a:xfrm>
                <a:off x="2463395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201;p126">
                <a:extLst>
                  <a:ext uri="{FF2B5EF4-FFF2-40B4-BE49-F238E27FC236}">
                    <a16:creationId xmlns:a16="http://schemas.microsoft.com/office/drawing/2014/main" id="{6ACDC2B2-26FC-313E-CFB1-A54CFE51473C}"/>
                  </a:ext>
                </a:extLst>
              </p:cNvPr>
              <p:cNvSpPr/>
              <p:nvPr/>
            </p:nvSpPr>
            <p:spPr>
              <a:xfrm>
                <a:off x="2806212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202;p126">
                <a:extLst>
                  <a:ext uri="{FF2B5EF4-FFF2-40B4-BE49-F238E27FC236}">
                    <a16:creationId xmlns:a16="http://schemas.microsoft.com/office/drawing/2014/main" id="{A62800FE-E89C-5452-C8A2-53B8C079EC7A}"/>
                  </a:ext>
                </a:extLst>
              </p:cNvPr>
              <p:cNvSpPr/>
              <p:nvPr/>
            </p:nvSpPr>
            <p:spPr>
              <a:xfrm>
                <a:off x="1092126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9203;p126">
                <a:extLst>
                  <a:ext uri="{FF2B5EF4-FFF2-40B4-BE49-F238E27FC236}">
                    <a16:creationId xmlns:a16="http://schemas.microsoft.com/office/drawing/2014/main" id="{E596B93F-E78F-2338-D18E-6F2C367FC7E0}"/>
                  </a:ext>
                </a:extLst>
              </p:cNvPr>
              <p:cNvSpPr/>
              <p:nvPr/>
            </p:nvSpPr>
            <p:spPr>
              <a:xfrm>
                <a:off x="1434943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9204;p126">
                <a:extLst>
                  <a:ext uri="{FF2B5EF4-FFF2-40B4-BE49-F238E27FC236}">
                    <a16:creationId xmlns:a16="http://schemas.microsoft.com/office/drawing/2014/main" id="{027ADE1C-75EE-B2CF-36C5-5DB2F1C519A6}"/>
                  </a:ext>
                </a:extLst>
              </p:cNvPr>
              <p:cNvSpPr/>
              <p:nvPr/>
            </p:nvSpPr>
            <p:spPr>
              <a:xfrm>
                <a:off x="1777760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9205;p126">
                <a:extLst>
                  <a:ext uri="{FF2B5EF4-FFF2-40B4-BE49-F238E27FC236}">
                    <a16:creationId xmlns:a16="http://schemas.microsoft.com/office/drawing/2014/main" id="{C53127CB-C0F6-454B-9E12-7D5CFED398D9}"/>
                  </a:ext>
                </a:extLst>
              </p:cNvPr>
              <p:cNvSpPr/>
              <p:nvPr/>
            </p:nvSpPr>
            <p:spPr>
              <a:xfrm>
                <a:off x="2120578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9206;p126">
                <a:extLst>
                  <a:ext uri="{FF2B5EF4-FFF2-40B4-BE49-F238E27FC236}">
                    <a16:creationId xmlns:a16="http://schemas.microsoft.com/office/drawing/2014/main" id="{718232AF-40AF-38F2-AE13-618646C11DFF}"/>
                  </a:ext>
                </a:extLst>
              </p:cNvPr>
              <p:cNvSpPr/>
              <p:nvPr/>
            </p:nvSpPr>
            <p:spPr>
              <a:xfrm>
                <a:off x="2463395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9207;p126">
                <a:extLst>
                  <a:ext uri="{FF2B5EF4-FFF2-40B4-BE49-F238E27FC236}">
                    <a16:creationId xmlns:a16="http://schemas.microsoft.com/office/drawing/2014/main" id="{4985E537-FC10-E001-F1FA-C8B5B729F6E3}"/>
                  </a:ext>
                </a:extLst>
              </p:cNvPr>
              <p:cNvSpPr/>
              <p:nvPr/>
            </p:nvSpPr>
            <p:spPr>
              <a:xfrm>
                <a:off x="2806212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1" name="Google Shape;9208;p126">
              <a:extLst>
                <a:ext uri="{FF2B5EF4-FFF2-40B4-BE49-F238E27FC236}">
                  <a16:creationId xmlns:a16="http://schemas.microsoft.com/office/drawing/2014/main" id="{04C237BD-265F-B2A7-330B-8D75610706E7}"/>
                </a:ext>
              </a:extLst>
            </p:cNvPr>
            <p:cNvGrpSpPr/>
            <p:nvPr/>
          </p:nvGrpSpPr>
          <p:grpSpPr>
            <a:xfrm>
              <a:off x="749309" y="1112739"/>
              <a:ext cx="314700" cy="975464"/>
              <a:chOff x="749309" y="1112739"/>
              <a:chExt cx="314700" cy="975464"/>
            </a:xfrm>
          </p:grpSpPr>
          <p:sp>
            <p:nvSpPr>
              <p:cNvPr id="427" name="Google Shape;9209;p126">
                <a:extLst>
                  <a:ext uri="{FF2B5EF4-FFF2-40B4-BE49-F238E27FC236}">
                    <a16:creationId xmlns:a16="http://schemas.microsoft.com/office/drawing/2014/main" id="{882E25A6-1970-7510-1469-7101DC254D55}"/>
                  </a:ext>
                </a:extLst>
              </p:cNvPr>
              <p:cNvSpPr/>
              <p:nvPr/>
            </p:nvSpPr>
            <p:spPr>
              <a:xfrm>
                <a:off x="749309" y="136229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8" name="Google Shape;9210;p126">
                <a:extLst>
                  <a:ext uri="{FF2B5EF4-FFF2-40B4-BE49-F238E27FC236}">
                    <a16:creationId xmlns:a16="http://schemas.microsoft.com/office/drawing/2014/main" id="{5B61F059-5303-924B-380B-31BC316CBC3A}"/>
                  </a:ext>
                </a:extLst>
              </p:cNvPr>
              <p:cNvSpPr/>
              <p:nvPr/>
            </p:nvSpPr>
            <p:spPr>
              <a:xfrm>
                <a:off x="749309" y="161184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9211;p126">
                <a:extLst>
                  <a:ext uri="{FF2B5EF4-FFF2-40B4-BE49-F238E27FC236}">
                    <a16:creationId xmlns:a16="http://schemas.microsoft.com/office/drawing/2014/main" id="{6B20E44F-10B9-0262-4630-602A980B8D7D}"/>
                  </a:ext>
                </a:extLst>
              </p:cNvPr>
              <p:cNvSpPr/>
              <p:nvPr/>
            </p:nvSpPr>
            <p:spPr>
              <a:xfrm>
                <a:off x="749309" y="1861404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9212;p126">
                <a:extLst>
                  <a:ext uri="{FF2B5EF4-FFF2-40B4-BE49-F238E27FC236}">
                    <a16:creationId xmlns:a16="http://schemas.microsoft.com/office/drawing/2014/main" id="{2C09A2D7-3998-E3AC-A20D-DF9EE1972E78}"/>
                  </a:ext>
                </a:extLst>
              </p:cNvPr>
              <p:cNvSpPr/>
              <p:nvPr/>
            </p:nvSpPr>
            <p:spPr>
              <a:xfrm>
                <a:off x="749309" y="1112739"/>
                <a:ext cx="314700" cy="226800"/>
              </a:xfrm>
              <a:prstGeom prst="rect">
                <a:avLst/>
              </a:pr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2" name="Google Shape;9213;p126">
              <a:extLst>
                <a:ext uri="{FF2B5EF4-FFF2-40B4-BE49-F238E27FC236}">
                  <a16:creationId xmlns:a16="http://schemas.microsoft.com/office/drawing/2014/main" id="{B526D31B-745F-11F8-8FCA-5044E50914E4}"/>
                </a:ext>
              </a:extLst>
            </p:cNvPr>
            <p:cNvSpPr/>
            <p:nvPr/>
          </p:nvSpPr>
          <p:spPr>
            <a:xfrm>
              <a:off x="1434877" y="1258345"/>
              <a:ext cx="16857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9214;p126">
              <a:extLst>
                <a:ext uri="{FF2B5EF4-FFF2-40B4-BE49-F238E27FC236}">
                  <a16:creationId xmlns:a16="http://schemas.microsoft.com/office/drawing/2014/main" id="{AA3E72C4-FFF0-6FEB-CAC7-A658B1C1F6AC}"/>
                </a:ext>
              </a:extLst>
            </p:cNvPr>
            <p:cNvSpPr/>
            <p:nvPr/>
          </p:nvSpPr>
          <p:spPr>
            <a:xfrm>
              <a:off x="1777683" y="2010641"/>
              <a:ext cx="10002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9215;p126">
              <a:extLst>
                <a:ext uri="{FF2B5EF4-FFF2-40B4-BE49-F238E27FC236}">
                  <a16:creationId xmlns:a16="http://schemas.microsoft.com/office/drawing/2014/main" id="{9008065E-CD8E-BC63-3A46-3D05CB84A2CA}"/>
                </a:ext>
              </a:extLst>
            </p:cNvPr>
            <p:cNvSpPr/>
            <p:nvPr/>
          </p:nvSpPr>
          <p:spPr>
            <a:xfrm>
              <a:off x="1092070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9216;p126">
              <a:extLst>
                <a:ext uri="{FF2B5EF4-FFF2-40B4-BE49-F238E27FC236}">
                  <a16:creationId xmlns:a16="http://schemas.microsoft.com/office/drawing/2014/main" id="{53DD6831-43A0-F92C-032B-5744E89DA90F}"/>
                </a:ext>
              </a:extLst>
            </p:cNvPr>
            <p:cNvSpPr/>
            <p:nvPr/>
          </p:nvSpPr>
          <p:spPr>
            <a:xfrm>
              <a:off x="2463277" y="1759876"/>
              <a:ext cx="657600" cy="78600"/>
            </a:xfrm>
            <a:prstGeom prst="rect">
              <a:avLst/>
            </a:prstGeom>
            <a:solidFill>
              <a:srgbClr val="7994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555;p65">
            <a:extLst>
              <a:ext uri="{FF2B5EF4-FFF2-40B4-BE49-F238E27FC236}">
                <a16:creationId xmlns:a16="http://schemas.microsoft.com/office/drawing/2014/main" id="{070E4FA4-D766-9B90-896A-40D4B6B00DA2}"/>
              </a:ext>
            </a:extLst>
          </p:cNvPr>
          <p:cNvSpPr txBox="1">
            <a:spLocks/>
          </p:cNvSpPr>
          <p:nvPr/>
        </p:nvSpPr>
        <p:spPr>
          <a:xfrm>
            <a:off x="5116626" y="3011610"/>
            <a:ext cx="3042000" cy="14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1</a:t>
            </a:r>
            <a:r>
              <a:rPr lang="en-US" baseline="30000" dirty="0">
                <a:solidFill>
                  <a:schemeClr val="dk1"/>
                </a:solidFill>
              </a:rPr>
              <a:t>st</a:t>
            </a:r>
            <a:r>
              <a:rPr lang="en-US" dirty="0">
                <a:solidFill>
                  <a:schemeClr val="dk1"/>
                </a:solidFill>
              </a:rPr>
              <a:t> year student from RMIT, Hanoi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Extreme User (manually plans timetable with helps from Notes on iPhone)</a:t>
            </a:r>
          </a:p>
          <a:p>
            <a:pPr marL="285750" indent="-285750" algn="ctr"/>
            <a:r>
              <a:rPr lang="en-US" dirty="0">
                <a:solidFill>
                  <a:schemeClr val="dk1"/>
                </a:solidFill>
              </a:rPr>
              <a:t>Offline Interview</a:t>
            </a:r>
          </a:p>
        </p:txBody>
      </p:sp>
      <p:sp>
        <p:nvSpPr>
          <p:cNvPr id="8" name="Google Shape;554;p65">
            <a:extLst>
              <a:ext uri="{FF2B5EF4-FFF2-40B4-BE49-F238E27FC236}">
                <a16:creationId xmlns:a16="http://schemas.microsoft.com/office/drawing/2014/main" id="{A21AFB0E-1A33-49B1-FDBA-0D174777E0A5}"/>
              </a:ext>
            </a:extLst>
          </p:cNvPr>
          <p:cNvSpPr txBox="1">
            <a:spLocks/>
          </p:cNvSpPr>
          <p:nvPr/>
        </p:nvSpPr>
        <p:spPr>
          <a:xfrm>
            <a:off x="5678933" y="2576709"/>
            <a:ext cx="1976153" cy="64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Linh* (18)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B76285F-8348-84C7-648D-501847E4E54A}"/>
              </a:ext>
            </a:extLst>
          </p:cNvPr>
          <p:cNvGrpSpPr/>
          <p:nvPr/>
        </p:nvGrpSpPr>
        <p:grpSpPr>
          <a:xfrm>
            <a:off x="5634790" y="800939"/>
            <a:ext cx="2064438" cy="1625154"/>
            <a:chOff x="1712389" y="3038498"/>
            <a:chExt cx="1419454" cy="1117414"/>
          </a:xfrm>
        </p:grpSpPr>
        <p:pic>
          <p:nvPicPr>
            <p:cNvPr id="10" name="Picture 9" descr="A person looking at a phone&#10;&#10;Description automatically generated">
              <a:extLst>
                <a:ext uri="{FF2B5EF4-FFF2-40B4-BE49-F238E27FC236}">
                  <a16:creationId xmlns:a16="http://schemas.microsoft.com/office/drawing/2014/main" id="{9448418F-9BE2-4DC7-6B50-EE375589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18949">
              <a:off x="1859665" y="3048370"/>
              <a:ext cx="1086802" cy="10545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Google Shape;364;p54">
              <a:extLst>
                <a:ext uri="{FF2B5EF4-FFF2-40B4-BE49-F238E27FC236}">
                  <a16:creationId xmlns:a16="http://schemas.microsoft.com/office/drawing/2014/main" id="{77A348BC-217B-5719-6E30-271993570C74}"/>
                </a:ext>
              </a:extLst>
            </p:cNvPr>
            <p:cNvSpPr/>
            <p:nvPr/>
          </p:nvSpPr>
          <p:spPr>
            <a:xfrm rot="12644804">
              <a:off x="2458180" y="3038498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3" name="Google Shape;364;p54">
              <a:extLst>
                <a:ext uri="{FF2B5EF4-FFF2-40B4-BE49-F238E27FC236}">
                  <a16:creationId xmlns:a16="http://schemas.microsoft.com/office/drawing/2014/main" id="{6E8928D1-CA26-F28E-CE94-E874966128DF}"/>
                </a:ext>
              </a:extLst>
            </p:cNvPr>
            <p:cNvSpPr/>
            <p:nvPr/>
          </p:nvSpPr>
          <p:spPr>
            <a:xfrm rot="12507321">
              <a:off x="1712389" y="3920146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4" name="Smiley Face 13">
              <a:extLst>
                <a:ext uri="{FF2B5EF4-FFF2-40B4-BE49-F238E27FC236}">
                  <a16:creationId xmlns:a16="http://schemas.microsoft.com/office/drawing/2014/main" id="{43761F01-5F7B-2AFA-ECB6-682B62AF0FA2}"/>
                </a:ext>
              </a:extLst>
            </p:cNvPr>
            <p:cNvSpPr/>
            <p:nvPr/>
          </p:nvSpPr>
          <p:spPr>
            <a:xfrm rot="20956683">
              <a:off x="2143997" y="3364449"/>
              <a:ext cx="430419" cy="430419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363D88F-6763-EF88-9A33-C48B815699B4}"/>
              </a:ext>
            </a:extLst>
          </p:cNvPr>
          <p:cNvSpPr txBox="1"/>
          <p:nvPr/>
        </p:nvSpPr>
        <p:spPr>
          <a:xfrm>
            <a:off x="665367" y="688436"/>
            <a:ext cx="36526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haven’t come across any specific applications yet, so I don’t have any personal impressions about them."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C2DFD2-C134-958B-BCB8-F2C606E21D14}"/>
              </a:ext>
            </a:extLst>
          </p:cNvPr>
          <p:cNvSpPr txBox="1"/>
          <p:nvPr/>
        </p:nvSpPr>
        <p:spPr>
          <a:xfrm>
            <a:off x="665367" y="1779248"/>
            <a:ext cx="3652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"The thought of automating that process sounds incredibly appealing."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363951-7EE4-9DAC-BEDB-B40E5D10340D}"/>
              </a:ext>
            </a:extLst>
          </p:cNvPr>
          <p:cNvSpPr txBox="1"/>
          <p:nvPr/>
        </p:nvSpPr>
        <p:spPr>
          <a:xfrm>
            <a:off x="665367" y="2654617"/>
            <a:ext cx="36526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 worry that it might be more complicated than I expect and that I might encounter a learning curve."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3065B9-170A-83BD-51DE-41AD49838C79}"/>
              </a:ext>
            </a:extLst>
          </p:cNvPr>
          <p:cNvSpPr txBox="1"/>
          <p:nvPr/>
        </p:nvSpPr>
        <p:spPr>
          <a:xfrm>
            <a:off x="665367" y="3745428"/>
            <a:ext cx="36526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"I’m drawn to visually appealing designs... a cute and attractive interface would motivate me."</a:t>
            </a:r>
          </a:p>
        </p:txBody>
      </p:sp>
      <p:pic>
        <p:nvPicPr>
          <p:cNvPr id="28" name="Google Shape;1773;p113">
            <a:extLst>
              <a:ext uri="{FF2B5EF4-FFF2-40B4-BE49-F238E27FC236}">
                <a16:creationId xmlns:a16="http://schemas.microsoft.com/office/drawing/2014/main" id="{D956B22E-0DAE-7549-E27B-63C921A8815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073463" y="1139938"/>
            <a:ext cx="988397" cy="50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50;p53">
            <a:hlinkClick r:id="rId5" action="ppaction://hlinksldjump"/>
            <a:extLst>
              <a:ext uri="{FF2B5EF4-FFF2-40B4-BE49-F238E27FC236}">
                <a16:creationId xmlns:a16="http://schemas.microsoft.com/office/drawing/2014/main" id="{19078BB3-42A6-1F3B-ADC5-2A6358C0C810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rgbClr val="2A78AB">
                <a:tint val="45000"/>
                <a:satMod val="400000"/>
              </a:srgbClr>
            </a:duotone>
          </a:blip>
          <a:srcRect l="65101" t="16970" r="8892" b="21025"/>
          <a:stretch/>
        </p:blipFill>
        <p:spPr>
          <a:xfrm rot="16200000">
            <a:off x="4887674" y="-333899"/>
            <a:ext cx="581429" cy="8102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7" name="Group 416">
            <a:extLst>
              <a:ext uri="{FF2B5EF4-FFF2-40B4-BE49-F238E27FC236}">
                <a16:creationId xmlns:a16="http://schemas.microsoft.com/office/drawing/2014/main" id="{7433CA19-C306-DF72-9356-EC50FB917FE0}"/>
              </a:ext>
            </a:extLst>
          </p:cNvPr>
          <p:cNvGrpSpPr/>
          <p:nvPr/>
        </p:nvGrpSpPr>
        <p:grpSpPr>
          <a:xfrm>
            <a:off x="7229623" y="1742997"/>
            <a:ext cx="998996" cy="886387"/>
            <a:chOff x="4544597" y="1917172"/>
            <a:chExt cx="998996" cy="886387"/>
          </a:xfrm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01D7B59C-C5F0-AE8B-64AE-522D08354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32987">
              <a:off x="4730551" y="1990517"/>
              <a:ext cx="813042" cy="8130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6" name="Google Shape;364;p54">
              <a:extLst>
                <a:ext uri="{FF2B5EF4-FFF2-40B4-BE49-F238E27FC236}">
                  <a16:creationId xmlns:a16="http://schemas.microsoft.com/office/drawing/2014/main" id="{F5DF6135-17D3-7BD4-0FA4-8E588D986261}"/>
                </a:ext>
              </a:extLst>
            </p:cNvPr>
            <p:cNvSpPr/>
            <p:nvPr/>
          </p:nvSpPr>
          <p:spPr>
            <a:xfrm rot="8748991" flipV="1">
              <a:off x="4544597" y="1917172"/>
              <a:ext cx="766547" cy="273803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</p:grpSp>
      <p:pic>
        <p:nvPicPr>
          <p:cNvPr id="418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50D15780-411D-7095-23D7-1012AB0B9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26613">
            <a:off x="3273307" y="2772382"/>
            <a:ext cx="3225346" cy="220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500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23E12281-A392-4F89-24CA-54CFD9748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24" y="0"/>
            <a:ext cx="8209952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6D9817C-E278-BFEB-DF23-EC835472D95F}"/>
              </a:ext>
            </a:extLst>
          </p:cNvPr>
          <p:cNvGrpSpPr/>
          <p:nvPr/>
        </p:nvGrpSpPr>
        <p:grpSpPr>
          <a:xfrm rot="545732">
            <a:off x="3957559" y="2088053"/>
            <a:ext cx="1228882" cy="967393"/>
            <a:chOff x="1712389" y="3038498"/>
            <a:chExt cx="1419454" cy="1117414"/>
          </a:xfrm>
        </p:grpSpPr>
        <p:pic>
          <p:nvPicPr>
            <p:cNvPr id="6" name="Picture 5" descr="A person looking at a phone&#10;&#10;Description automatically generated">
              <a:extLst>
                <a:ext uri="{FF2B5EF4-FFF2-40B4-BE49-F238E27FC236}">
                  <a16:creationId xmlns:a16="http://schemas.microsoft.com/office/drawing/2014/main" id="{612BBE0A-BA71-1E89-896C-C378680DF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18949">
              <a:off x="1859665" y="3048370"/>
              <a:ext cx="1086802" cy="10545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7" name="Google Shape;364;p54">
              <a:extLst>
                <a:ext uri="{FF2B5EF4-FFF2-40B4-BE49-F238E27FC236}">
                  <a16:creationId xmlns:a16="http://schemas.microsoft.com/office/drawing/2014/main" id="{615673F9-CC37-8C1C-1754-55C24C5C0A67}"/>
                </a:ext>
              </a:extLst>
            </p:cNvPr>
            <p:cNvSpPr/>
            <p:nvPr/>
          </p:nvSpPr>
          <p:spPr>
            <a:xfrm rot="12644804">
              <a:off x="2458180" y="3038498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8" name="Google Shape;364;p54">
              <a:extLst>
                <a:ext uri="{FF2B5EF4-FFF2-40B4-BE49-F238E27FC236}">
                  <a16:creationId xmlns:a16="http://schemas.microsoft.com/office/drawing/2014/main" id="{84F0C2BC-23F7-EA92-D74C-54201D9A2CFA}"/>
                </a:ext>
              </a:extLst>
            </p:cNvPr>
            <p:cNvSpPr/>
            <p:nvPr/>
          </p:nvSpPr>
          <p:spPr>
            <a:xfrm rot="12507321">
              <a:off x="1712389" y="3920146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9" name="Smiley Face 8">
              <a:extLst>
                <a:ext uri="{FF2B5EF4-FFF2-40B4-BE49-F238E27FC236}">
                  <a16:creationId xmlns:a16="http://schemas.microsoft.com/office/drawing/2014/main" id="{A2EFCDA3-A452-74CB-F357-90F9884EEC2A}"/>
                </a:ext>
              </a:extLst>
            </p:cNvPr>
            <p:cNvSpPr/>
            <p:nvPr/>
          </p:nvSpPr>
          <p:spPr>
            <a:xfrm rot="20956683">
              <a:off x="2143997" y="3364449"/>
              <a:ext cx="430419" cy="430419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37DCDCD-1CF6-5E2C-3593-B53C181BBC02}"/>
              </a:ext>
            </a:extLst>
          </p:cNvPr>
          <p:cNvGrpSpPr/>
          <p:nvPr/>
        </p:nvGrpSpPr>
        <p:grpSpPr>
          <a:xfrm>
            <a:off x="-521053" y="4535281"/>
            <a:ext cx="2395573" cy="810276"/>
            <a:chOff x="-521053" y="4535281"/>
            <a:chExt cx="2395573" cy="810276"/>
          </a:xfrm>
        </p:grpSpPr>
        <p:pic>
          <p:nvPicPr>
            <p:cNvPr id="10" name="Google Shape;350;p53">
              <a:extLst>
                <a:ext uri="{FF2B5EF4-FFF2-40B4-BE49-F238E27FC236}">
                  <a16:creationId xmlns:a16="http://schemas.microsoft.com/office/drawing/2014/main" id="{193CD906-2299-5E8A-F7C0-829C38DEBA5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duotone>
                <a:prstClr val="black"/>
                <a:srgbClr val="2A78AB">
                  <a:tint val="45000"/>
                  <a:satMod val="400000"/>
                </a:srgbClr>
              </a:duotone>
            </a:blip>
            <a:srcRect l="65101" t="16970" r="8892" b="21025"/>
            <a:stretch/>
          </p:blipFill>
          <p:spPr>
            <a:xfrm>
              <a:off x="0" y="4535281"/>
              <a:ext cx="1874520" cy="810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Google Shape;554;p65">
              <a:hlinkClick r:id="rId5" action="ppaction://hlinksldjump"/>
              <a:extLst>
                <a:ext uri="{FF2B5EF4-FFF2-40B4-BE49-F238E27FC236}">
                  <a16:creationId xmlns:a16="http://schemas.microsoft.com/office/drawing/2014/main" id="{87A05477-ED11-34A4-0631-10D610FF10FD}"/>
                </a:ext>
              </a:extLst>
            </p:cNvPr>
            <p:cNvSpPr txBox="1">
              <a:spLocks/>
            </p:cNvSpPr>
            <p:nvPr/>
          </p:nvSpPr>
          <p:spPr>
            <a:xfrm>
              <a:off x="-521053" y="4704650"/>
              <a:ext cx="1976153" cy="640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Concert One"/>
                <a:buNone/>
                <a:defRPr sz="28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800"/>
                <a:buFont typeface="Arial"/>
                <a:buNone/>
                <a:defRPr sz="28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dirty="0"/>
                <a:t>Linh*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9549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B0CD829C-A3B1-7AB0-2C9B-94BDE7697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EC0EB380-20BA-0D0A-4E62-0BC3B6814F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7480" y="737940"/>
            <a:ext cx="1167806" cy="47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Needs</a:t>
            </a:r>
            <a:endParaRPr dirty="0"/>
          </a:p>
        </p:txBody>
      </p:sp>
      <p:sp>
        <p:nvSpPr>
          <p:cNvPr id="2" name="Google Shape;422;p59">
            <a:extLst>
              <a:ext uri="{FF2B5EF4-FFF2-40B4-BE49-F238E27FC236}">
                <a16:creationId xmlns:a16="http://schemas.microsoft.com/office/drawing/2014/main" id="{0DBD588C-FE02-A3FF-B835-38C8FD4F6B71}"/>
              </a:ext>
            </a:extLst>
          </p:cNvPr>
          <p:cNvSpPr txBox="1">
            <a:spLocks/>
          </p:cNvSpPr>
          <p:nvPr/>
        </p:nvSpPr>
        <p:spPr>
          <a:xfrm>
            <a:off x="4918551" y="737940"/>
            <a:ext cx="1552319" cy="471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Insights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DC6C3-C4FE-83B7-74CE-71AB1504BFDC}"/>
              </a:ext>
            </a:extLst>
          </p:cNvPr>
          <p:cNvSpPr txBox="1"/>
          <p:nvPr/>
        </p:nvSpPr>
        <p:spPr>
          <a:xfrm>
            <a:off x="506730" y="1209604"/>
            <a:ext cx="38061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Familiar Tool: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Wants an intuitive app that feels familiar.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Automated Efficiency: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Seeks automation while keeping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Customizable Options: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Values personalization for engagement.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Control Assurance: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Prefers to avoid dependency on technology.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FF4046-1984-9E8D-B10A-28CFAF41C59D}"/>
              </a:ext>
            </a:extLst>
          </p:cNvPr>
          <p:cNvSpPr txBox="1"/>
          <p:nvPr/>
        </p:nvSpPr>
        <p:spPr>
          <a:xfrm>
            <a:off x="4659630" y="1209603"/>
            <a:ext cx="38061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Open to Digital: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Will switch if it suits habits.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Customization Matters: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Needs visual appeal to stay engaged.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Efficiency with Control: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Wants to save time but maintain oversight.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Skeptical but Open: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Interested in free apps with clear benefits.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5541BD-BAE8-E237-5782-F9FDAE87BA79}"/>
              </a:ext>
            </a:extLst>
          </p:cNvPr>
          <p:cNvGrpSpPr/>
          <p:nvPr/>
        </p:nvGrpSpPr>
        <p:grpSpPr>
          <a:xfrm>
            <a:off x="6756402" y="3301856"/>
            <a:ext cx="1605766" cy="1264081"/>
            <a:chOff x="1712389" y="3038498"/>
            <a:chExt cx="1419454" cy="1117414"/>
          </a:xfrm>
        </p:grpSpPr>
        <p:pic>
          <p:nvPicPr>
            <p:cNvPr id="8" name="Picture 7" descr="A person looking at a phone&#10;&#10;Description automatically generated">
              <a:extLst>
                <a:ext uri="{FF2B5EF4-FFF2-40B4-BE49-F238E27FC236}">
                  <a16:creationId xmlns:a16="http://schemas.microsoft.com/office/drawing/2014/main" id="{1F9925A5-38BE-1979-2034-7BA44251C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18949">
              <a:off x="1859665" y="3048370"/>
              <a:ext cx="1086802" cy="105457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9" name="Google Shape;364;p54">
              <a:extLst>
                <a:ext uri="{FF2B5EF4-FFF2-40B4-BE49-F238E27FC236}">
                  <a16:creationId xmlns:a16="http://schemas.microsoft.com/office/drawing/2014/main" id="{4A49FC44-B048-BCF1-1986-FEA775FE1E57}"/>
                </a:ext>
              </a:extLst>
            </p:cNvPr>
            <p:cNvSpPr/>
            <p:nvPr/>
          </p:nvSpPr>
          <p:spPr>
            <a:xfrm rot="12644804">
              <a:off x="2458180" y="3038498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1" name="Google Shape;364;p54">
              <a:extLst>
                <a:ext uri="{FF2B5EF4-FFF2-40B4-BE49-F238E27FC236}">
                  <a16:creationId xmlns:a16="http://schemas.microsoft.com/office/drawing/2014/main" id="{58D9A6C4-CCE5-661B-038C-96191FCB1550}"/>
                </a:ext>
              </a:extLst>
            </p:cNvPr>
            <p:cNvSpPr/>
            <p:nvPr/>
          </p:nvSpPr>
          <p:spPr>
            <a:xfrm rot="12507321">
              <a:off x="1712389" y="3920146"/>
              <a:ext cx="673663" cy="235766"/>
            </a:xfrm>
            <a:custGeom>
              <a:avLst/>
              <a:gdLst/>
              <a:ahLst/>
              <a:cxnLst/>
              <a:rect l="l" t="t" r="r" b="b"/>
              <a:pathLst>
                <a:path w="36226" h="14902" extrusionOk="0">
                  <a:moveTo>
                    <a:pt x="991" y="1"/>
                  </a:moveTo>
                  <a:lnTo>
                    <a:pt x="36226" y="3565"/>
                  </a:lnTo>
                  <a:cubicBezTo>
                    <a:pt x="36226" y="3565"/>
                    <a:pt x="34800" y="4452"/>
                    <a:pt x="34729" y="5291"/>
                  </a:cubicBezTo>
                  <a:cubicBezTo>
                    <a:pt x="34658" y="6123"/>
                    <a:pt x="35905" y="7244"/>
                    <a:pt x="35905" y="7244"/>
                  </a:cubicBezTo>
                  <a:cubicBezTo>
                    <a:pt x="35905" y="7244"/>
                    <a:pt x="34397" y="8289"/>
                    <a:pt x="34495" y="9138"/>
                  </a:cubicBezTo>
                  <a:cubicBezTo>
                    <a:pt x="34588" y="9993"/>
                    <a:pt x="35230" y="11114"/>
                    <a:pt x="35230" y="11114"/>
                  </a:cubicBezTo>
                  <a:cubicBezTo>
                    <a:pt x="35230" y="11114"/>
                    <a:pt x="33053" y="12943"/>
                    <a:pt x="34903" y="14902"/>
                  </a:cubicBezTo>
                  <a:lnTo>
                    <a:pt x="1" y="11364"/>
                  </a:lnTo>
                  <a:cubicBezTo>
                    <a:pt x="1" y="11364"/>
                    <a:pt x="1345" y="10134"/>
                    <a:pt x="1400" y="9465"/>
                  </a:cubicBezTo>
                  <a:cubicBezTo>
                    <a:pt x="1460" y="8801"/>
                    <a:pt x="333" y="7576"/>
                    <a:pt x="333" y="7576"/>
                  </a:cubicBezTo>
                  <a:cubicBezTo>
                    <a:pt x="333" y="7576"/>
                    <a:pt x="1884" y="6477"/>
                    <a:pt x="1977" y="5476"/>
                  </a:cubicBezTo>
                  <a:cubicBezTo>
                    <a:pt x="2064" y="4469"/>
                    <a:pt x="915" y="3473"/>
                    <a:pt x="915" y="3473"/>
                  </a:cubicBezTo>
                  <a:cubicBezTo>
                    <a:pt x="915" y="3473"/>
                    <a:pt x="2015" y="2901"/>
                    <a:pt x="2091" y="1954"/>
                  </a:cubicBezTo>
                  <a:cubicBezTo>
                    <a:pt x="2172" y="1007"/>
                    <a:pt x="991" y="1"/>
                    <a:pt x="991" y="1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3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2"/>
                </a:solidFill>
              </a:endParaRPr>
            </a:p>
          </p:txBody>
        </p:sp>
        <p:sp>
          <p:nvSpPr>
            <p:cNvPr id="19" name="Smiley Face 18">
              <a:extLst>
                <a:ext uri="{FF2B5EF4-FFF2-40B4-BE49-F238E27FC236}">
                  <a16:creationId xmlns:a16="http://schemas.microsoft.com/office/drawing/2014/main" id="{72999406-CE18-B50A-3EEA-85C5C68C883E}"/>
                </a:ext>
              </a:extLst>
            </p:cNvPr>
            <p:cNvSpPr/>
            <p:nvPr/>
          </p:nvSpPr>
          <p:spPr>
            <a:xfrm rot="20956683">
              <a:off x="2143997" y="3364449"/>
              <a:ext cx="430419" cy="430419"/>
            </a:xfrm>
            <a:prstGeom prst="smileyFac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" name="Google Shape;1773;p113">
            <a:extLst>
              <a:ext uri="{FF2B5EF4-FFF2-40B4-BE49-F238E27FC236}">
                <a16:creationId xmlns:a16="http://schemas.microsoft.com/office/drawing/2014/main" id="{2A1E57EA-AC1C-9FB8-464F-CFBBC0E4D3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25203" flipH="1" flipV="1">
            <a:off x="2728154" y="3449476"/>
            <a:ext cx="1409555" cy="5351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18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Introduction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FE60-295B-EEF6-0676-DB79D0C6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745" y="1295006"/>
            <a:ext cx="5708538" cy="488400"/>
          </a:xfrm>
        </p:spPr>
        <p:txBody>
          <a:bodyPr/>
          <a:lstStyle/>
          <a:p>
            <a:r>
              <a:rPr lang="en-US" dirty="0"/>
              <a:t>Simplicity vs. Customization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8687D-B04E-AA37-7423-EB4B99D83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745" y="1617023"/>
            <a:ext cx="7615379" cy="716700"/>
          </a:xfrm>
        </p:spPr>
        <p:txBody>
          <a:bodyPr/>
          <a:lstStyle/>
          <a:p>
            <a:r>
              <a:rPr lang="en-US" dirty="0"/>
              <a:t>Need for straightforward tools vs. desire for personalization;</a:t>
            </a:r>
          </a:p>
          <a:p>
            <a:r>
              <a:rPr lang="en-US" dirty="0"/>
              <a:t>extremes feel overwhelmed, </a:t>
            </a:r>
            <a:r>
              <a:rPr lang="en-US" dirty="0" err="1"/>
              <a:t>normals</a:t>
            </a:r>
            <a:r>
              <a:rPr lang="en-US" dirty="0"/>
              <a:t> feel restricted.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878350-B001-47E8-253A-05CFA65AA1F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382745" y="2495000"/>
            <a:ext cx="5708538" cy="488400"/>
          </a:xfrm>
        </p:spPr>
        <p:txBody>
          <a:bodyPr/>
          <a:lstStyle/>
          <a:p>
            <a:r>
              <a:rPr lang="en-US" dirty="0"/>
              <a:t>Technological Hesitance vs. Digital Acceptance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1F8F0A-B127-4DBD-1CB9-0BAC0C6AC71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382745" y="2809397"/>
            <a:ext cx="6770656" cy="716700"/>
          </a:xfrm>
        </p:spPr>
        <p:txBody>
          <a:bodyPr/>
          <a:lstStyle/>
          <a:p>
            <a:r>
              <a:rPr lang="en-US" dirty="0"/>
              <a:t>Demand for reliable systems during peak times vs. need</a:t>
            </a:r>
          </a:p>
          <a:p>
            <a:r>
              <a:rPr lang="en-US" dirty="0"/>
              <a:t>for flexible schedule management; crashes cause frustration.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9628582-C318-F6F7-2F18-2FF764CEB6F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382745" y="3710234"/>
            <a:ext cx="5708538" cy="488400"/>
          </a:xfrm>
        </p:spPr>
        <p:txBody>
          <a:bodyPr/>
          <a:lstStyle/>
          <a:p>
            <a:r>
              <a:rPr lang="en-US" dirty="0"/>
              <a:t>Reliability vs. Flexibility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DF12288-A254-82A4-6E7A-F2696E6CC085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382745" y="4001772"/>
            <a:ext cx="7174515" cy="716700"/>
          </a:xfrm>
        </p:spPr>
        <p:txBody>
          <a:bodyPr/>
          <a:lstStyle/>
          <a:p>
            <a:r>
              <a:rPr lang="en-US" dirty="0"/>
              <a:t>Extreme users are skeptical; </a:t>
            </a:r>
            <a:r>
              <a:rPr lang="en-US" dirty="0" err="1"/>
              <a:t>normals</a:t>
            </a:r>
            <a:r>
              <a:rPr lang="en-US" dirty="0"/>
              <a:t> and experts embrace</a:t>
            </a:r>
          </a:p>
          <a:p>
            <a:r>
              <a:rPr lang="en-US" dirty="0"/>
              <a:t>technology.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7A15BB1-F05F-33C3-7D64-415CADB134DB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Tensions and Contradictions</a:t>
            </a:r>
          </a:p>
        </p:txBody>
      </p:sp>
      <p:pic>
        <p:nvPicPr>
          <p:cNvPr id="11" name="Google Shape;1771;p113">
            <a:extLst>
              <a:ext uri="{FF2B5EF4-FFF2-40B4-BE49-F238E27FC236}">
                <a16:creationId xmlns:a16="http://schemas.microsoft.com/office/drawing/2014/main" id="{B08D8739-CAE0-E320-1D57-4FF04B8003C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802">
            <a:off x="2474828" y="1080389"/>
            <a:ext cx="1312312" cy="2598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71;p113">
            <a:extLst>
              <a:ext uri="{FF2B5EF4-FFF2-40B4-BE49-F238E27FC236}">
                <a16:creationId xmlns:a16="http://schemas.microsoft.com/office/drawing/2014/main" id="{5EF408F0-1EEE-0B5A-8CBC-CB2966A0234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58560">
            <a:off x="4426659" y="1076681"/>
            <a:ext cx="2583742" cy="295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72;p113">
            <a:extLst>
              <a:ext uri="{FF2B5EF4-FFF2-40B4-BE49-F238E27FC236}">
                <a16:creationId xmlns:a16="http://schemas.microsoft.com/office/drawing/2014/main" id="{A5B7AFE4-5843-53C9-7574-7E4950EDF0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650" y="2237629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72;p113">
            <a:extLst>
              <a:ext uri="{FF2B5EF4-FFF2-40B4-BE49-F238E27FC236}">
                <a16:creationId xmlns:a16="http://schemas.microsoft.com/office/drawing/2014/main" id="{1C00F0AD-1C28-803A-B138-30B712CB0485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65136" y="3596360"/>
            <a:ext cx="2179603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802;p114">
            <a:extLst>
              <a:ext uri="{FF2B5EF4-FFF2-40B4-BE49-F238E27FC236}">
                <a16:creationId xmlns:a16="http://schemas.microsoft.com/office/drawing/2014/main" id="{7E2B7BCD-10E0-AA58-A8C4-EB2B076F4C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7423">
            <a:off x="7176141" y="2143130"/>
            <a:ext cx="1167650" cy="65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3669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755;p112">
            <a:extLst>
              <a:ext uri="{FF2B5EF4-FFF2-40B4-BE49-F238E27FC236}">
                <a16:creationId xmlns:a16="http://schemas.microsoft.com/office/drawing/2014/main" id="{215BD34A-340C-1352-856C-2FB5E0DA4F0B}"/>
              </a:ext>
            </a:extLst>
          </p:cNvPr>
          <p:cNvPicPr preferRelativeResize="0"/>
          <p:nvPr/>
        </p:nvPicPr>
        <p:blipFill>
          <a:blip r:embed="rId2">
            <a:alphaModFix amt="86000"/>
          </a:blip>
          <a:stretch>
            <a:fillRect/>
          </a:stretch>
        </p:blipFill>
        <p:spPr>
          <a:xfrm rot="-10799985">
            <a:off x="3644940" y="952623"/>
            <a:ext cx="1854118" cy="57090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79ECA3-5883-3631-E022-CDF164EB7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344" y="904980"/>
            <a:ext cx="2173311" cy="716700"/>
          </a:xfrm>
        </p:spPr>
        <p:txBody>
          <a:bodyPr/>
          <a:lstStyle/>
          <a:p>
            <a:r>
              <a:rPr lang="en-US" sz="2800" dirty="0"/>
              <a:t>Surprises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4B4D7-BC94-4240-76CC-5E5365243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0446" y="3256440"/>
            <a:ext cx="4506999" cy="792600"/>
          </a:xfrm>
        </p:spPr>
        <p:txBody>
          <a:bodyPr/>
          <a:lstStyle/>
          <a:p>
            <a:pPr algn="l"/>
            <a:r>
              <a:rPr lang="en-US" dirty="0"/>
              <a:t>Visual appeal boosts usability and</a:t>
            </a:r>
          </a:p>
          <a:p>
            <a:pPr algn="l"/>
            <a:r>
              <a:rPr lang="en-US" dirty="0"/>
              <a:t>engagement more than expected.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59CB3E-5027-0F65-78B4-1B1B55C8D250}"/>
              </a:ext>
            </a:extLst>
          </p:cNvPr>
          <p:cNvSpPr txBox="1">
            <a:spLocks/>
          </p:cNvSpPr>
          <p:nvPr/>
        </p:nvSpPr>
        <p:spPr>
          <a:xfrm>
            <a:off x="1975021" y="1664280"/>
            <a:ext cx="3798001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/>
              <a:t>Simplicity vs. Customization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C4B5F56-8F40-2B77-B9F0-200DE046F218}"/>
              </a:ext>
            </a:extLst>
          </p:cNvPr>
          <p:cNvSpPr txBox="1">
            <a:spLocks/>
          </p:cNvSpPr>
          <p:nvPr/>
        </p:nvSpPr>
        <p:spPr>
          <a:xfrm>
            <a:off x="2030446" y="2005500"/>
            <a:ext cx="4637054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algn="l"/>
            <a:r>
              <a:rPr lang="en-US" dirty="0" err="1"/>
              <a:t>Normals</a:t>
            </a:r>
            <a:r>
              <a:rPr lang="en-US" dirty="0"/>
              <a:t> prefer third-party tools,</a:t>
            </a:r>
          </a:p>
          <a:p>
            <a:pPr algn="l"/>
            <a:r>
              <a:rPr lang="en-US" dirty="0"/>
              <a:t>highlighting gaps in university</a:t>
            </a:r>
          </a:p>
          <a:p>
            <a:pPr algn="l"/>
            <a:r>
              <a:rPr lang="en-US" dirty="0"/>
              <a:t>offerings.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0155628-9E19-6A3D-7A2A-F0BF3D7A8013}"/>
              </a:ext>
            </a:extLst>
          </p:cNvPr>
          <p:cNvSpPr txBox="1">
            <a:spLocks/>
          </p:cNvSpPr>
          <p:nvPr/>
        </p:nvSpPr>
        <p:spPr>
          <a:xfrm>
            <a:off x="1975021" y="2913810"/>
            <a:ext cx="3798001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Concert One"/>
              <a:buNone/>
              <a:defRPr sz="4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b="1" dirty="0"/>
              <a:t>Importance of Visual Design</a:t>
            </a:r>
            <a:endParaRPr lang="en-US" sz="2100" dirty="0"/>
          </a:p>
        </p:txBody>
      </p:sp>
      <p:pic>
        <p:nvPicPr>
          <p:cNvPr id="9" name="Google Shape;1798;p114">
            <a:extLst>
              <a:ext uri="{FF2B5EF4-FFF2-40B4-BE49-F238E27FC236}">
                <a16:creationId xmlns:a16="http://schemas.microsoft.com/office/drawing/2014/main" id="{D7D560B9-AFA0-6C0A-2074-CB762AEDD4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225" y="992033"/>
            <a:ext cx="840928" cy="672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93;p114">
            <a:extLst>
              <a:ext uri="{FF2B5EF4-FFF2-40B4-BE49-F238E27FC236}">
                <a16:creationId xmlns:a16="http://schemas.microsoft.com/office/drawing/2014/main" id="{7E98F504-1BB1-7806-9646-DA6331429AD5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6219139" y="2304251"/>
            <a:ext cx="636612" cy="926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5;p57">
            <a:extLst>
              <a:ext uri="{FF2B5EF4-FFF2-40B4-BE49-F238E27FC236}">
                <a16:creationId xmlns:a16="http://schemas.microsoft.com/office/drawing/2014/main" id="{56CF0B71-D726-C074-0EEC-08FC19EAA3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4893">
            <a:off x="2234176" y="3931080"/>
            <a:ext cx="1400175" cy="253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131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>
          <a:extLst>
            <a:ext uri="{FF2B5EF4-FFF2-40B4-BE49-F238E27FC236}">
              <a16:creationId xmlns:a16="http://schemas.microsoft.com/office/drawing/2014/main" id="{D5F81A8F-6131-6DD9-BBD8-2633FF99C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9">
            <a:extLst>
              <a:ext uri="{FF2B5EF4-FFF2-40B4-BE49-F238E27FC236}">
                <a16:creationId xmlns:a16="http://schemas.microsoft.com/office/drawing/2014/main" id="{4BBFE587-6020-4D54-1604-891822B770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520" y="676980"/>
            <a:ext cx="1650420" cy="6031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Summary</a:t>
            </a: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9A090D-AC85-98C6-D488-09E433D78941}"/>
              </a:ext>
            </a:extLst>
          </p:cNvPr>
          <p:cNvSpPr txBox="1">
            <a:spLocks/>
          </p:cNvSpPr>
          <p:nvPr/>
        </p:nvSpPr>
        <p:spPr>
          <a:xfrm>
            <a:off x="509895" y="1280160"/>
            <a:ext cx="5708538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57E2106-6581-5939-B178-A43366E667CB}"/>
              </a:ext>
            </a:extLst>
          </p:cNvPr>
          <p:cNvSpPr txBox="1">
            <a:spLocks/>
          </p:cNvSpPr>
          <p:nvPr/>
        </p:nvSpPr>
        <p:spPr>
          <a:xfrm>
            <a:off x="536520" y="1375021"/>
            <a:ext cx="3632430" cy="4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/>
              <a:t>Common Needs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1730F0E-4E3F-1929-5A35-B707554F19CA}"/>
              </a:ext>
            </a:extLst>
          </p:cNvPr>
          <p:cNvSpPr txBox="1">
            <a:spLocks/>
          </p:cNvSpPr>
          <p:nvPr/>
        </p:nvSpPr>
        <p:spPr>
          <a:xfrm>
            <a:off x="460320" y="1618113"/>
            <a:ext cx="3708630" cy="77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None/>
            </a:pPr>
            <a:r>
              <a:rPr lang="en-US" dirty="0"/>
              <a:t>Users want simplicity, reliability, and collaboration.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EF26EC-9265-B1A0-6AE1-E460DB300E8E}"/>
              </a:ext>
            </a:extLst>
          </p:cNvPr>
          <p:cNvSpPr txBox="1">
            <a:spLocks/>
          </p:cNvSpPr>
          <p:nvPr/>
        </p:nvSpPr>
        <p:spPr>
          <a:xfrm>
            <a:off x="586095" y="2706605"/>
            <a:ext cx="3632430" cy="4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/>
              <a:t>Key Tensions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E6B890D-6E20-AF1D-EB26-0FF16BC9BCB6}"/>
              </a:ext>
            </a:extLst>
          </p:cNvPr>
          <p:cNvSpPr txBox="1">
            <a:spLocks/>
          </p:cNvSpPr>
          <p:nvPr/>
        </p:nvSpPr>
        <p:spPr>
          <a:xfrm>
            <a:off x="460320" y="3174114"/>
            <a:ext cx="3632431" cy="77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None/>
            </a:pPr>
            <a:r>
              <a:rPr lang="en-US" dirty="0"/>
              <a:t>Balancing simplicity with customization and ensuring reliability without sacrificing flexibility.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92E9CF1-CF44-E6D9-F5B8-3F4D6FD4FDB7}"/>
              </a:ext>
            </a:extLst>
          </p:cNvPr>
          <p:cNvSpPr txBox="1">
            <a:spLocks/>
          </p:cNvSpPr>
          <p:nvPr/>
        </p:nvSpPr>
        <p:spPr>
          <a:xfrm>
            <a:off x="4750380" y="1375021"/>
            <a:ext cx="3632430" cy="432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100" dirty="0"/>
              <a:t>Development Insight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5BEE20B-8AAA-DEDB-4D98-6814F1FFBB88}"/>
              </a:ext>
            </a:extLst>
          </p:cNvPr>
          <p:cNvSpPr txBox="1">
            <a:spLocks/>
          </p:cNvSpPr>
          <p:nvPr/>
        </p:nvSpPr>
        <p:spPr>
          <a:xfrm>
            <a:off x="4654833" y="1805554"/>
            <a:ext cx="3708630" cy="772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>
              <a:buNone/>
            </a:pPr>
            <a:r>
              <a:rPr lang="en-US" dirty="0"/>
              <a:t>Address diverse user preferences while tackling shared challenges in scheduling.</a:t>
            </a:r>
          </a:p>
        </p:txBody>
      </p:sp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6E93B17C-ED7A-41EF-1299-182213CE39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292" y="628486"/>
            <a:ext cx="900333" cy="918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5;p57">
            <a:extLst>
              <a:ext uri="{FF2B5EF4-FFF2-40B4-BE49-F238E27FC236}">
                <a16:creationId xmlns:a16="http://schemas.microsoft.com/office/drawing/2014/main" id="{BA1A9459-11CF-C641-2B23-C089902732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525124">
            <a:off x="7051494" y="1038285"/>
            <a:ext cx="1802005" cy="32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6;p59">
            <a:extLst>
              <a:ext uri="{FF2B5EF4-FFF2-40B4-BE49-F238E27FC236}">
                <a16:creationId xmlns:a16="http://schemas.microsoft.com/office/drawing/2014/main" id="{4B6EAF93-F9C3-399A-FF51-9E1EF00E5C4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40092">
            <a:off x="4823454" y="3627435"/>
            <a:ext cx="811373" cy="931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77;p113">
            <a:extLst>
              <a:ext uri="{FF2B5EF4-FFF2-40B4-BE49-F238E27FC236}">
                <a16:creationId xmlns:a16="http://schemas.microsoft.com/office/drawing/2014/main" id="{E450054F-C3EF-0A3B-529D-E1FC4DB2D74E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716742">
            <a:off x="6415562" y="2382138"/>
            <a:ext cx="1763901" cy="206229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960D8CBD-B56F-0F7F-39FF-7EE7B23494F9}"/>
              </a:ext>
            </a:extLst>
          </p:cNvPr>
          <p:cNvSpPr txBox="1">
            <a:spLocks/>
          </p:cNvSpPr>
          <p:nvPr/>
        </p:nvSpPr>
        <p:spPr>
          <a:xfrm rot="20634464">
            <a:off x="6348880" y="3390624"/>
            <a:ext cx="1894354" cy="560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39700" indent="0" algn="ctr">
              <a:buNone/>
            </a:pPr>
            <a:r>
              <a:rPr lang="en-US" dirty="0"/>
              <a:t>Please remember before going to the next step!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91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180AA60E-F0F8-C07F-5BDF-A136E78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4598C81E-3104-2B83-07B4-940455EFB3F3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488FC128-EDB9-F555-6BEC-53504C04AE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09EEA9E9-E2B7-85C7-C09C-FED732AB3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95FDB7B5-BCE4-BD52-4FDD-7CC515B185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065B4755-E5A8-F2EB-9B7D-A475B4582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Concept Video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8F763FA2-A0C6-3552-A0B7-358D33C7D56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5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6B3CF-FDB5-D05B-08BF-D13AD1F39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5FF50D12-FC69-AA95-ED9E-12CCC0A1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0" r="1558" b="17012"/>
          <a:stretch/>
        </p:blipFill>
        <p:spPr>
          <a:xfrm rot="16200000">
            <a:off x="2000188" y="-1187388"/>
            <a:ext cx="5143623" cy="7518399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AE7874D-31C7-A5B6-DF25-3C58ACD1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r="2886" b="6031"/>
          <a:stretch/>
        </p:blipFill>
        <p:spPr>
          <a:xfrm rot="16200000">
            <a:off x="9942193" y="1027623"/>
            <a:ext cx="2193309" cy="308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5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1EC-36B0-4709-07CC-BA86072D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FDFA52-D242-2AC7-7C51-424AF3311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51ABC97-0D23-1DD2-22C5-5B0894F1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6" r="2886" b="6031"/>
          <a:stretch/>
        </p:blipFill>
        <p:spPr>
          <a:xfrm rot="16200000">
            <a:off x="1987218" y="-1056434"/>
            <a:ext cx="5151760" cy="7253852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EB9604-D527-B5E0-A93C-3B11A00B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10" r="1558" b="17012"/>
          <a:stretch/>
        </p:blipFill>
        <p:spPr>
          <a:xfrm rot="16200000">
            <a:off x="-3401958" y="518505"/>
            <a:ext cx="2571811" cy="3759199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DC22560-F27C-F695-D8F1-992F39DA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64" r="2886" b="19154"/>
          <a:stretch/>
        </p:blipFill>
        <p:spPr>
          <a:xfrm rot="16200000">
            <a:off x="9933912" y="672845"/>
            <a:ext cx="2808295" cy="39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47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A07E6-D370-09D8-7CAF-119D2A90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BDF05E-F64D-5C17-3DDF-0ADC47C904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62E382-74A4-0EF7-CBD9-21C1C15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64" r="2886" b="19154"/>
          <a:stretch/>
        </p:blipFill>
        <p:spPr>
          <a:xfrm rot="16200000">
            <a:off x="2000250" y="-1013682"/>
            <a:ext cx="5143500" cy="7170865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0922583-8E9F-E676-725C-024E56F4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r="2886" b="6031"/>
          <a:stretch/>
        </p:blipFill>
        <p:spPr>
          <a:xfrm rot="16200000">
            <a:off x="-3687374" y="322400"/>
            <a:ext cx="2878804" cy="4053453"/>
          </a:xfrm>
          <a:prstGeom prst="rect">
            <a:avLst/>
          </a:prstGeom>
        </p:spPr>
      </p:pic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58993AB-0181-3EB5-F654-A73A8CA7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66" r="1788" b="16332"/>
          <a:stretch/>
        </p:blipFill>
        <p:spPr>
          <a:xfrm rot="16200000">
            <a:off x="10430757" y="578412"/>
            <a:ext cx="2777974" cy="41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92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6BBD-C445-9FA1-3233-E9F25119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FC2B88-7677-F7A4-8FB4-39A4584A18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6C0D522-6ED1-51B6-BB13-FB8430D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66" r="1788" b="16332"/>
          <a:stretch/>
        </p:blipFill>
        <p:spPr>
          <a:xfrm rot="16200000">
            <a:off x="2000250" y="-1260450"/>
            <a:ext cx="5143499" cy="7664401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E408943-9150-752E-FC5E-4838EEE8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64" r="2886" b="19154"/>
          <a:stretch/>
        </p:blipFill>
        <p:spPr>
          <a:xfrm rot="16200000">
            <a:off x="-3644698" y="626635"/>
            <a:ext cx="2790374" cy="38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27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7BA6-C6B3-8F6E-05B9-0B1835CE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0" y="1329752"/>
            <a:ext cx="2917800" cy="488400"/>
          </a:xfrm>
        </p:spPr>
        <p:txBody>
          <a:bodyPr/>
          <a:lstStyle/>
          <a:p>
            <a:r>
              <a:rPr lang="en-US" dirty="0"/>
              <a:t>Characters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7F5C3-ECEF-39D9-1645-DE4D06BD49D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12" y="338763"/>
            <a:ext cx="2917800" cy="488400"/>
          </a:xfrm>
        </p:spPr>
        <p:txBody>
          <a:bodyPr/>
          <a:lstStyle/>
          <a:p>
            <a:r>
              <a:rPr lang="en-US" dirty="0"/>
              <a:t>Split Screens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83813C-5A57-EC05-A32C-D4E4F2E3AF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8158" y="667049"/>
            <a:ext cx="2917801" cy="716700"/>
          </a:xfrm>
        </p:spPr>
        <p:txBody>
          <a:bodyPr/>
          <a:lstStyle/>
          <a:p>
            <a:r>
              <a:rPr lang="en-US" dirty="0"/>
              <a:t>Emphasize conflict between two sides.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C63E5A-B2D5-198D-758B-0F4C230DAAD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625600" y="1902618"/>
            <a:ext cx="2607939" cy="886125"/>
          </a:xfrm>
        </p:spPr>
        <p:txBody>
          <a:bodyPr/>
          <a:lstStyle/>
          <a:p>
            <a:r>
              <a:rPr lang="en-US" dirty="0"/>
              <a:t>Chill Guy</a:t>
            </a:r>
          </a:p>
          <a:p>
            <a:r>
              <a:rPr lang="en-US" dirty="0"/>
              <a:t>(Using </a:t>
            </a:r>
            <a:r>
              <a:rPr lang="en-US" dirty="0" err="1"/>
              <a:t>PlanMate</a:t>
            </a:r>
            <a:r>
              <a:rPr lang="en-US" dirty="0"/>
              <a:t>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421EC7-0987-BCD1-F2D1-B36F570DA1E8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340610" y="3359459"/>
            <a:ext cx="2917800" cy="488400"/>
          </a:xfrm>
        </p:spPr>
        <p:txBody>
          <a:bodyPr/>
          <a:lstStyle/>
          <a:p>
            <a:r>
              <a:rPr lang="en-US" dirty="0"/>
              <a:t>4 Functions Demonstration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5C56057-B594-2318-1E9F-752244B7A41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090131" y="3649454"/>
            <a:ext cx="3418759" cy="120376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Timetable Visualizer.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Auto Class Planner.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Auto Timetable Export.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Classroom Map Viewer.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59D605-62BB-D216-2626-219DC8AADD0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Overall Ideas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2F1A32B-67D3-3BB5-ED61-D1BCC4C1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826">
            <a:off x="515102" y="1476246"/>
            <a:ext cx="1584325" cy="1661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E844925-A3B2-77B9-E86E-008EADB0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4314">
            <a:off x="2875012" y="3039957"/>
            <a:ext cx="1474306" cy="1449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F852C9D4-3937-D89E-057A-F18801635D62}"/>
              </a:ext>
            </a:extLst>
          </p:cNvPr>
          <p:cNvSpPr txBox="1">
            <a:spLocks/>
          </p:cNvSpPr>
          <p:nvPr/>
        </p:nvSpPr>
        <p:spPr>
          <a:xfrm>
            <a:off x="240644" y="3513549"/>
            <a:ext cx="2769912" cy="8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en-US" dirty="0"/>
              <a:t>Busy Guy</a:t>
            </a:r>
          </a:p>
          <a:p>
            <a:r>
              <a:rPr lang="en-US" dirty="0"/>
              <a:t>(Not using </a:t>
            </a:r>
            <a:r>
              <a:rPr lang="en-US" dirty="0" err="1"/>
              <a:t>PlanMate</a:t>
            </a:r>
            <a:r>
              <a:rPr lang="en-US" dirty="0"/>
              <a:t>)</a:t>
            </a:r>
          </a:p>
        </p:txBody>
      </p:sp>
      <p:pic>
        <p:nvPicPr>
          <p:cNvPr id="12" name="Google Shape;373;p55">
            <a:extLst>
              <a:ext uri="{FF2B5EF4-FFF2-40B4-BE49-F238E27FC236}">
                <a16:creationId xmlns:a16="http://schemas.microsoft.com/office/drawing/2014/main" id="{6AD8B593-A2A4-B3AB-2DDA-9A54F913D6E4}"/>
              </a:ext>
            </a:extLst>
          </p:cNvPr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008041" y="1136101"/>
            <a:ext cx="2121589" cy="1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B81A9605-6A3A-BBA8-4424-9402D883C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1498">
            <a:off x="5039971" y="1496300"/>
            <a:ext cx="1950738" cy="1463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Google Shape;498;p63">
            <a:extLst>
              <a:ext uri="{FF2B5EF4-FFF2-40B4-BE49-F238E27FC236}">
                <a16:creationId xmlns:a16="http://schemas.microsoft.com/office/drawing/2014/main" id="{2BCCCFE8-6455-138F-0EAB-38718E1877DA}"/>
              </a:ext>
            </a:extLst>
          </p:cNvPr>
          <p:cNvSpPr/>
          <p:nvPr/>
        </p:nvSpPr>
        <p:spPr>
          <a:xfrm rot="8938435">
            <a:off x="6451531" y="2458555"/>
            <a:ext cx="905296" cy="53351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498;p63">
            <a:extLst>
              <a:ext uri="{FF2B5EF4-FFF2-40B4-BE49-F238E27FC236}">
                <a16:creationId xmlns:a16="http://schemas.microsoft.com/office/drawing/2014/main" id="{FAF71004-5061-6D73-1DA7-6C837D8597D3}"/>
              </a:ext>
            </a:extLst>
          </p:cNvPr>
          <p:cNvSpPr/>
          <p:nvPr/>
        </p:nvSpPr>
        <p:spPr>
          <a:xfrm rot="8938435">
            <a:off x="4747346" y="1479025"/>
            <a:ext cx="905296" cy="53351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7A1FBA-D00E-36EB-30BA-BD463E96A2EB}"/>
              </a:ext>
            </a:extLst>
          </p:cNvPr>
          <p:cNvGrpSpPr/>
          <p:nvPr/>
        </p:nvGrpSpPr>
        <p:grpSpPr>
          <a:xfrm rot="20237390">
            <a:off x="7335465" y="1750749"/>
            <a:ext cx="1215850" cy="1525856"/>
            <a:chOff x="5107456" y="582738"/>
            <a:chExt cx="1215850" cy="1525856"/>
          </a:xfrm>
        </p:grpSpPr>
        <p:pic>
          <p:nvPicPr>
            <p:cNvPr id="18" name="Google Shape;1777;p113">
              <a:extLst>
                <a:ext uri="{FF2B5EF4-FFF2-40B4-BE49-F238E27FC236}">
                  <a16:creationId xmlns:a16="http://schemas.microsoft.com/office/drawing/2014/main" id="{A9A7E7A2-60EB-FBFD-3603-D771620CC58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333D7AD-0D81-3D2D-EEFB-F4397A470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Google Shape;343;p52">
            <a:extLst>
              <a:ext uri="{FF2B5EF4-FFF2-40B4-BE49-F238E27FC236}">
                <a16:creationId xmlns:a16="http://schemas.microsoft.com/office/drawing/2014/main" id="{D267BC5D-6E02-7B1D-642E-78E65DA92F27}"/>
              </a:ext>
            </a:extLst>
          </p:cNvPr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2664099">
            <a:off x="7109270" y="1440523"/>
            <a:ext cx="928573" cy="51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519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09AA4B8-5A95-2153-1CF2-59B22BFE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97480-3DFF-4C48-117E-3A02577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138237"/>
            <a:ext cx="4295775" cy="2867025"/>
          </a:xfrm>
          <a:prstGeom prst="rect">
            <a:avLst/>
          </a:prstGeom>
        </p:spPr>
      </p:pic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DB985CE-9ECF-4319-A6ED-14EB585F44D7}"/>
              </a:ext>
            </a:extLst>
          </p:cNvPr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C8AFE3C9-1124-7A84-4667-031383FBB1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32A599F8-A585-06EB-2DB6-6DA948CC707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65FC8C8-82F0-3096-C97A-4CDF3F6FDF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3BF0664F-9893-0836-959F-4F698B697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Design Evolution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D220D093-0F7B-B925-D1F8-2988A6AAA2E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225C2C2-CCF7-268A-A128-32FF631E829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6ACCD5E0-41E1-6C15-02C3-3D5AAC2A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>
            <a:extLst>
              <a:ext uri="{FF2B5EF4-FFF2-40B4-BE49-F238E27FC236}">
                <a16:creationId xmlns:a16="http://schemas.microsoft.com/office/drawing/2014/main" id="{68FD6D02-9F0F-931B-DD39-B00BE37AE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4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Gia Bao</a:t>
            </a:r>
            <a:endParaRPr sz="2400" dirty="0"/>
          </a:p>
        </p:txBody>
      </p:sp>
      <p:sp>
        <p:nvSpPr>
          <p:cNvPr id="564" name="Google Shape;564;p66">
            <a:extLst>
              <a:ext uri="{FF2B5EF4-FFF2-40B4-BE49-F238E27FC236}">
                <a16:creationId xmlns:a16="http://schemas.microsoft.com/office/drawing/2014/main" id="{CF515124-6F92-0CEC-352C-C38B5E56FA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14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20210099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ET-E16 – K66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 Designer</a:t>
            </a:r>
            <a:endParaRPr dirty="0"/>
          </a:p>
        </p:txBody>
      </p:sp>
      <p:sp>
        <p:nvSpPr>
          <p:cNvPr id="565" name="Google Shape;565;p66">
            <a:extLst>
              <a:ext uri="{FF2B5EF4-FFF2-40B4-BE49-F238E27FC236}">
                <a16:creationId xmlns:a16="http://schemas.microsoft.com/office/drawing/2014/main" id="{1BF6D022-E854-3F12-76C2-F86126DC6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2140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Do Hoang Minh</a:t>
            </a:r>
            <a:endParaRPr sz="2400" dirty="0"/>
          </a:p>
        </p:txBody>
      </p:sp>
      <p:sp>
        <p:nvSpPr>
          <p:cNvPr id="566" name="Google Shape;566;p66">
            <a:extLst>
              <a:ext uri="{FF2B5EF4-FFF2-40B4-BE49-F238E27FC236}">
                <a16:creationId xmlns:a16="http://schemas.microsoft.com/office/drawing/2014/main" id="{EEF78B6C-7693-7E27-D71B-51017CC33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2140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20210591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ET-E16 – K66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Web Developer</a:t>
            </a:r>
            <a:endParaRPr dirty="0"/>
          </a:p>
        </p:txBody>
      </p:sp>
      <p:sp>
        <p:nvSpPr>
          <p:cNvPr id="567" name="Google Shape;567;p66">
            <a:extLst>
              <a:ext uri="{FF2B5EF4-FFF2-40B4-BE49-F238E27FC236}">
                <a16:creationId xmlns:a16="http://schemas.microsoft.com/office/drawing/2014/main" id="{87E8CB1E-CFB1-E7FF-AAA2-7E434ED6584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7413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Huu Phong</a:t>
            </a:r>
            <a:endParaRPr sz="2400" dirty="0"/>
          </a:p>
        </p:txBody>
      </p:sp>
      <p:sp>
        <p:nvSpPr>
          <p:cNvPr id="568" name="Google Shape;568;p66">
            <a:extLst>
              <a:ext uri="{FF2B5EF4-FFF2-40B4-BE49-F238E27FC236}">
                <a16:creationId xmlns:a16="http://schemas.microsoft.com/office/drawing/2014/main" id="{8E37E0D3-7D3C-49C1-79CB-3E82F85E8CD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7413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20210668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ET-E16 – K66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Leader</a:t>
            </a:r>
            <a:endParaRPr dirty="0"/>
          </a:p>
        </p:txBody>
      </p:sp>
      <p:pic>
        <p:nvPicPr>
          <p:cNvPr id="5" name="Picture 4" descr="A person with glasses&#10;&#10;Description automatically generated">
            <a:extLst>
              <a:ext uri="{FF2B5EF4-FFF2-40B4-BE49-F238E27FC236}">
                <a16:creationId xmlns:a16="http://schemas.microsoft.com/office/drawing/2014/main" id="{1B171119-1298-B8AE-7279-9D23454C8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16257">
            <a:off x="1316599" y="788919"/>
            <a:ext cx="1784605" cy="1784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364;p54">
            <a:extLst>
              <a:ext uri="{FF2B5EF4-FFF2-40B4-BE49-F238E27FC236}">
                <a16:creationId xmlns:a16="http://schemas.microsoft.com/office/drawing/2014/main" id="{F83DFB73-B7DA-4434-35E9-86CFD5610ED8}"/>
              </a:ext>
            </a:extLst>
          </p:cNvPr>
          <p:cNvSpPr/>
          <p:nvPr/>
        </p:nvSpPr>
        <p:spPr>
          <a:xfrm rot="1341486">
            <a:off x="2309301" y="641972"/>
            <a:ext cx="969818" cy="398947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" name="Google Shape;362;p54">
            <a:extLst>
              <a:ext uri="{FF2B5EF4-FFF2-40B4-BE49-F238E27FC236}">
                <a16:creationId xmlns:a16="http://schemas.microsoft.com/office/drawing/2014/main" id="{18830030-73E1-B3E9-026A-174D00FB53B1}"/>
              </a:ext>
            </a:extLst>
          </p:cNvPr>
          <p:cNvSpPr/>
          <p:nvPr/>
        </p:nvSpPr>
        <p:spPr>
          <a:xfrm rot="19790014">
            <a:off x="2499057" y="1913973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close-up of a child's face&#10;&#10;Description automatically generated">
            <a:extLst>
              <a:ext uri="{FF2B5EF4-FFF2-40B4-BE49-F238E27FC236}">
                <a16:creationId xmlns:a16="http://schemas.microsoft.com/office/drawing/2014/main" id="{830A7B1E-09DE-D522-A320-E0832E6E9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3211">
            <a:off x="3788185" y="522625"/>
            <a:ext cx="1636021" cy="213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Google Shape;365;p54">
            <a:extLst>
              <a:ext uri="{FF2B5EF4-FFF2-40B4-BE49-F238E27FC236}">
                <a16:creationId xmlns:a16="http://schemas.microsoft.com/office/drawing/2014/main" id="{2EFEC1D1-CE21-DD80-509B-D11B62F083A7}"/>
              </a:ext>
            </a:extLst>
          </p:cNvPr>
          <p:cNvSpPr/>
          <p:nvPr/>
        </p:nvSpPr>
        <p:spPr>
          <a:xfrm>
            <a:off x="5117971" y="382626"/>
            <a:ext cx="571629" cy="743658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364;p54">
            <a:extLst>
              <a:ext uri="{FF2B5EF4-FFF2-40B4-BE49-F238E27FC236}">
                <a16:creationId xmlns:a16="http://schemas.microsoft.com/office/drawing/2014/main" id="{074A2F40-4835-90C0-F444-DF9623ABDF3D}"/>
              </a:ext>
            </a:extLst>
          </p:cNvPr>
          <p:cNvSpPr/>
          <p:nvPr/>
        </p:nvSpPr>
        <p:spPr>
          <a:xfrm rot="1341486">
            <a:off x="3502552" y="2308512"/>
            <a:ext cx="775114" cy="31885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4D8C9B40-65EC-FBE4-B1AD-F701AA89CA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416736">
            <a:off x="5903982" y="889490"/>
            <a:ext cx="1775937" cy="177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Google Shape;362;p54">
            <a:extLst>
              <a:ext uri="{FF2B5EF4-FFF2-40B4-BE49-F238E27FC236}">
                <a16:creationId xmlns:a16="http://schemas.microsoft.com/office/drawing/2014/main" id="{54FDA84D-14E2-D26C-A86F-474D16FE58FD}"/>
              </a:ext>
            </a:extLst>
          </p:cNvPr>
          <p:cNvSpPr/>
          <p:nvPr/>
        </p:nvSpPr>
        <p:spPr>
          <a:xfrm rot="19790014">
            <a:off x="7166826" y="2097766"/>
            <a:ext cx="934940" cy="55098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2;p54">
            <a:extLst>
              <a:ext uri="{FF2B5EF4-FFF2-40B4-BE49-F238E27FC236}">
                <a16:creationId xmlns:a16="http://schemas.microsoft.com/office/drawing/2014/main" id="{B49852F5-2B26-BEC3-A046-E07BBC2B1B2C}"/>
              </a:ext>
            </a:extLst>
          </p:cNvPr>
          <p:cNvSpPr/>
          <p:nvPr/>
        </p:nvSpPr>
        <p:spPr>
          <a:xfrm rot="19790014">
            <a:off x="5422602" y="77918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04;p57">
            <a:extLst>
              <a:ext uri="{FF2B5EF4-FFF2-40B4-BE49-F238E27FC236}">
                <a16:creationId xmlns:a16="http://schemas.microsoft.com/office/drawing/2014/main" id="{F8A74E6E-34FA-1A03-B36A-E13D1B4ECBE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8642" y="3283963"/>
            <a:ext cx="650158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3B2B0E22-931F-AEC9-2EAE-F362A7EB0573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9510798">
            <a:off x="2906655" y="3992841"/>
            <a:ext cx="1400175" cy="25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26;p59">
            <a:extLst>
              <a:ext uri="{FF2B5EF4-FFF2-40B4-BE49-F238E27FC236}">
                <a16:creationId xmlns:a16="http://schemas.microsoft.com/office/drawing/2014/main" id="{1F7E6A98-631A-D2A5-E245-667F9F67FF1C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640092">
            <a:off x="7481037" y="3403611"/>
            <a:ext cx="723025" cy="83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2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B2D98-D0E1-1CD3-32AF-0D0DA4F3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46783-F4EA-BB28-5CAC-67DCD1423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29" y="1574609"/>
            <a:ext cx="3018972" cy="798477"/>
          </a:xfrm>
        </p:spPr>
        <p:txBody>
          <a:bodyPr/>
          <a:lstStyle/>
          <a:p>
            <a:r>
              <a:rPr lang="en-US" dirty="0"/>
              <a:t>HUST students.</a:t>
            </a:r>
          </a:p>
          <a:p>
            <a:r>
              <a:rPr lang="en-US" dirty="0"/>
              <a:t>System Developers.</a:t>
            </a:r>
          </a:p>
          <a:p>
            <a:r>
              <a:rPr lang="en-US" dirty="0"/>
              <a:t>School/University.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169DB-DF60-FF80-D1C1-C83D946F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665A5ED-C5D6-FB9F-0B09-A82AED703FE3}"/>
              </a:ext>
            </a:extLst>
          </p:cNvPr>
          <p:cNvSpPr txBox="1">
            <a:spLocks/>
          </p:cNvSpPr>
          <p:nvPr/>
        </p:nvSpPr>
        <p:spPr>
          <a:xfrm>
            <a:off x="489036" y="116249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BC627485-9379-A2F9-80BC-B86334F222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3641" y="4118080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75001FE1-378C-A58F-2B97-1E31687D6A18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32055" y="4432319"/>
            <a:ext cx="2179603" cy="244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F2B6FA-5FE8-0E8A-A30A-C3717AD23451}"/>
              </a:ext>
            </a:extLst>
          </p:cNvPr>
          <p:cNvSpPr txBox="1">
            <a:spLocks/>
          </p:cNvSpPr>
          <p:nvPr/>
        </p:nvSpPr>
        <p:spPr>
          <a:xfrm>
            <a:off x="497698" y="240633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Indirect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ACC47A3-BDAD-E56F-7C97-D8402C7EBEE0}"/>
              </a:ext>
            </a:extLst>
          </p:cNvPr>
          <p:cNvSpPr txBox="1">
            <a:spLocks/>
          </p:cNvSpPr>
          <p:nvPr/>
        </p:nvSpPr>
        <p:spPr>
          <a:xfrm>
            <a:off x="587828" y="2796894"/>
            <a:ext cx="3868058" cy="136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en-US" dirty="0"/>
              <a:t>Parents of Students.</a:t>
            </a:r>
          </a:p>
          <a:p>
            <a:r>
              <a:rPr lang="en-US" dirty="0"/>
              <a:t>Competitors (Other Scheduling Apps).</a:t>
            </a:r>
          </a:p>
          <a:p>
            <a:r>
              <a:rPr lang="en-US" dirty="0"/>
              <a:t>Student Clubs/Communities.</a:t>
            </a:r>
          </a:p>
          <a:p>
            <a:endParaRPr lang="en-US" dirty="0"/>
          </a:p>
        </p:txBody>
      </p:sp>
      <p:pic>
        <p:nvPicPr>
          <p:cNvPr id="2054" name="Picture 6" descr="Sinh viên tốt nghiệp ĐH Bách khoa Hà Nội có dễ xin việc? | Báo Dân trí">
            <a:extLst>
              <a:ext uri="{FF2B5EF4-FFF2-40B4-BE49-F238E27FC236}">
                <a16:creationId xmlns:a16="http://schemas.microsoft.com/office/drawing/2014/main" id="{4BE56AED-C82E-1DC3-FA83-71E81C61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2066">
            <a:off x="5375994" y="2285356"/>
            <a:ext cx="2857499" cy="18907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D340B9-4764-B8E8-A00D-88273FF6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6" y="847628"/>
            <a:ext cx="1728119" cy="14539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6" name="Google Shape;364;p54">
            <a:extLst>
              <a:ext uri="{FF2B5EF4-FFF2-40B4-BE49-F238E27FC236}">
                <a16:creationId xmlns:a16="http://schemas.microsoft.com/office/drawing/2014/main" id="{782F9250-BDF7-FEE3-EF2B-B569E6E841D3}"/>
              </a:ext>
            </a:extLst>
          </p:cNvPr>
          <p:cNvSpPr/>
          <p:nvPr/>
        </p:nvSpPr>
        <p:spPr>
          <a:xfrm rot="7174685">
            <a:off x="4631135" y="879647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7" name="Google Shape;364;p54">
            <a:extLst>
              <a:ext uri="{FF2B5EF4-FFF2-40B4-BE49-F238E27FC236}">
                <a16:creationId xmlns:a16="http://schemas.microsoft.com/office/drawing/2014/main" id="{1A9C0296-950E-8856-A4F4-B283B64A79E7}"/>
              </a:ext>
            </a:extLst>
          </p:cNvPr>
          <p:cNvSpPr/>
          <p:nvPr/>
        </p:nvSpPr>
        <p:spPr>
          <a:xfrm rot="12459976">
            <a:off x="6302213" y="675980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0" name="Google Shape;364;p54">
            <a:extLst>
              <a:ext uri="{FF2B5EF4-FFF2-40B4-BE49-F238E27FC236}">
                <a16:creationId xmlns:a16="http://schemas.microsoft.com/office/drawing/2014/main" id="{A026CDD1-0C6B-DA96-AC00-2B13761BA858}"/>
              </a:ext>
            </a:extLst>
          </p:cNvPr>
          <p:cNvSpPr/>
          <p:nvPr/>
        </p:nvSpPr>
        <p:spPr>
          <a:xfrm rot="13872591">
            <a:off x="8057392" y="255458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2056" name="Picture 8" descr="Parents Vectors &amp; Illustrations for Free Download | Freepik">
            <a:extLst>
              <a:ext uri="{FF2B5EF4-FFF2-40B4-BE49-F238E27FC236}">
                <a16:creationId xmlns:a16="http://schemas.microsoft.com/office/drawing/2014/main" id="{74EF6246-38D4-62BC-92C8-0A10A489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6489">
            <a:off x="6858634" y="1101689"/>
            <a:ext cx="1453961" cy="1453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Google Shape;364;p54">
            <a:extLst>
              <a:ext uri="{FF2B5EF4-FFF2-40B4-BE49-F238E27FC236}">
                <a16:creationId xmlns:a16="http://schemas.microsoft.com/office/drawing/2014/main" id="{AE616C07-3C26-27B2-39ED-01FED289F9E3}"/>
              </a:ext>
            </a:extLst>
          </p:cNvPr>
          <p:cNvSpPr/>
          <p:nvPr/>
        </p:nvSpPr>
        <p:spPr>
          <a:xfrm rot="8272715">
            <a:off x="6687270" y="101668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364;p54">
            <a:extLst>
              <a:ext uri="{FF2B5EF4-FFF2-40B4-BE49-F238E27FC236}">
                <a16:creationId xmlns:a16="http://schemas.microsoft.com/office/drawing/2014/main" id="{76482DF4-49B1-F477-A4D7-4D4A7020F47F}"/>
              </a:ext>
            </a:extLst>
          </p:cNvPr>
          <p:cNvSpPr/>
          <p:nvPr/>
        </p:nvSpPr>
        <p:spPr>
          <a:xfrm rot="14193668">
            <a:off x="8057393" y="124696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180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105F74F9-FBCD-F769-21A5-D7F13E0F4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6AFB8F9-32B8-9A40-9ADE-084E2548D5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F8D3561B-2145-40BC-2A51-1DAE9BD4FE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50709C0-C3C6-79D5-1085-1B5B8AB59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E366DF-AA14-E4AA-DE44-C9758624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8986">
            <a:off x="2704455" y="4449253"/>
            <a:ext cx="1875809" cy="2699336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47983B-C589-EE37-E9AC-BDCDEE51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49913">
            <a:off x="3915118" y="4760698"/>
            <a:ext cx="1906864" cy="27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39D708C-44AE-EC75-996C-13B2B812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429153"/>
            <a:ext cx="62960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987734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A2875F4D-9913-32CD-5F92-FB4BAF7A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C28E6D9A-1A8A-ADA8-B44C-0597E35B4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84EF533-2F74-D338-F5ED-A939A8D1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38" y="1037300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CE15A6D4-4072-5D33-7923-E6E7932717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4F00F8B1-37AF-8CA2-2F61-117F142E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779910-FF8A-BC78-095C-33026B7E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19" y="1042598"/>
            <a:ext cx="2377441" cy="3421197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C90CE79-9D4F-D1E9-D7CA-A30834EF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7" y="5143500"/>
            <a:ext cx="62960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186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AABE6553-DA8E-8B1D-B7A7-D1A53EB2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6893B4C-DF56-F9E3-093F-151AD036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BD908E68-C4AB-6F44-E99C-9D7D9DE5FE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858CFC37-AC19-1B15-D557-2A78E4FF10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8C4B3615-F559-3A10-F533-C33219E6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0D6DA1-11B7-8C46-9571-4CA5DDAC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89" y="370277"/>
            <a:ext cx="2850859" cy="4258246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C14DC6-A724-BC14-49A4-C36FCC87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06" y="196434"/>
            <a:ext cx="3124200" cy="4495800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390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63F8879-1C25-EB7E-F583-6FDA11C8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809794-F63D-B5BA-1612-BA636C05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69" y="196434"/>
            <a:ext cx="3124200" cy="4495800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673F68-ACC4-0213-9CF9-B1059FF4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89" y="370277"/>
            <a:ext cx="2850859" cy="4258246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356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3DC29890-9562-70FE-57D0-B292625D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C115B36-9D3E-1BBA-B992-BA7E1BD5F2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08316-3B0C-9F49-874A-7551BE04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080" y="1145182"/>
            <a:ext cx="505925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Enhances friendships by enabling trusted schedule sharing, making it easier to coordinate study or social activities.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new way to interact by automating timetable alignment, reducing the need for manual discussions.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Could detract if privacy concerns arise or the feature is misused. 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7AF46E42-448E-63F2-7031-225F369E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2D1EFF-D86F-B3BE-19E9-7B330EED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37" y="355585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DC119-F775-B801-83E1-D6613F95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35EBFE31-4CE6-7CB4-737A-065A295F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72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B865C20-6EB7-896D-5572-1ECCC46A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18AC341C-2B7A-7C66-C17A-88AE886C57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268C3C-1A61-3EB5-442F-CBBA09E4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49" y="293824"/>
            <a:ext cx="2940615" cy="4323895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9F0AA44-AE52-DE8E-3BBD-45F90915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50" y="240860"/>
            <a:ext cx="3093412" cy="4411149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213588D-0906-8CBC-707A-796ED1DC7A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82A235B-B86E-1EB7-2A0A-23A8B579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24C22E-9B0D-5B8C-7DE0-24FF6CE3E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873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00">
        <p159:morph option="byObject"/>
      </p:transition>
    </mc:Choice>
    <mc:Fallback xmlns="">
      <p:transition spd="slow" advClick="0" advTm="1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9F5ED40-8EF5-E991-F82E-FDA9AE30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8D8FF569-1154-7D83-8A10-5D0519C6E5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5E9F2C-00FF-D1A5-E436-587DD04F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50" y="240860"/>
            <a:ext cx="3093412" cy="4411149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1D93FF4B-0C13-0BD5-B37B-631C09B81A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E637467-86D1-D64B-5889-8EDEB98A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92060E-8B3A-01B3-EFED-2B276A79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D4E9D19-572B-9DB8-4690-D27153BF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49" y="293824"/>
            <a:ext cx="2940615" cy="432389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625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A781ADF-D22F-82BB-819C-EF842016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5093F62-506D-115C-7B32-241332246C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2758358D-EE34-E963-2EE3-11DF99B530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0B0FA3-BD7F-74B3-B983-F2958597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06582A5-EF4A-F3E6-1B3F-2788A306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308887"/>
            <a:ext cx="2358661" cy="3468187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25B0DC3B-5333-C56D-4F44-65C66726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F695E-280D-BEE3-C625-78EED84A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848" y="1099016"/>
            <a:ext cx="505925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Trust issues could arise from data breaches or unauthorized schedule access.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Users may feel unsafe if schedules are accidentally shared or data handling lacks transparency.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Collect feedback via in-app surveys and dedicated support channels.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Analyze feedback trends to identify and prioritize common concerns for updates. </a:t>
            </a:r>
          </a:p>
        </p:txBody>
      </p:sp>
    </p:spTree>
    <p:extLst>
      <p:ext uri="{BB962C8B-B14F-4D97-AF65-F5344CB8AC3E}">
        <p14:creationId xmlns:p14="http://schemas.microsoft.com/office/powerpoint/2010/main" val="329388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ADB7-C226-D68D-E995-BA5A280A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980" y="878445"/>
            <a:ext cx="2917800" cy="488400"/>
          </a:xfrm>
        </p:spPr>
        <p:txBody>
          <a:bodyPr/>
          <a:lstStyle/>
          <a:p>
            <a:r>
              <a:rPr lang="en-US" dirty="0"/>
              <a:t>Simple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196A-3070-C1D8-0976-4232A68D2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388" y="1328038"/>
            <a:ext cx="3536688" cy="716700"/>
          </a:xfrm>
        </p:spPr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D22F9-0731-35E5-2130-A7B4F879376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52" y="3133417"/>
            <a:ext cx="2917800" cy="488400"/>
          </a:xfrm>
        </p:spPr>
        <p:txBody>
          <a:bodyPr/>
          <a:lstStyle/>
          <a:p>
            <a:r>
              <a:rPr lang="en-US" dirty="0"/>
              <a:t>Complex Task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9F395A-E956-568A-637C-8C02DCF1235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296852" y="2005931"/>
            <a:ext cx="2917800" cy="488400"/>
          </a:xfrm>
        </p:spPr>
        <p:txBody>
          <a:bodyPr/>
          <a:lstStyle/>
          <a:p>
            <a:r>
              <a:rPr lang="en-US" dirty="0"/>
              <a:t>Moderate Task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AD4952-69A0-79AE-6A41-68048C280F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18732" y="2455524"/>
            <a:ext cx="2874000" cy="716700"/>
          </a:xfrm>
        </p:spPr>
        <p:txBody>
          <a:bodyPr/>
          <a:lstStyle/>
          <a:p>
            <a:r>
              <a:rPr lang="en-US" dirty="0"/>
              <a:t>View the campus map</a:t>
            </a:r>
          </a:p>
          <a:p>
            <a:r>
              <a:rPr lang="en-US" dirty="0"/>
              <a:t>with class locations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B1EAC88-611F-864A-7FCD-58048397EC03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3 Task Flows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BE912B1-8CF3-78A1-C1A6-D886CE974DEB}"/>
              </a:ext>
            </a:extLst>
          </p:cNvPr>
          <p:cNvSpPr txBox="1">
            <a:spLocks/>
          </p:cNvSpPr>
          <p:nvPr/>
        </p:nvSpPr>
        <p:spPr>
          <a:xfrm>
            <a:off x="4987388" y="3583009"/>
            <a:ext cx="3536688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pic>
        <p:nvPicPr>
          <p:cNvPr id="21" name="Google Shape;405;p57">
            <a:extLst>
              <a:ext uri="{FF2B5EF4-FFF2-40B4-BE49-F238E27FC236}">
                <a16:creationId xmlns:a16="http://schemas.microsoft.com/office/drawing/2014/main" id="{07D7CB9E-F6B4-930B-C5CE-2D8107EED89C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204987" y="1787133"/>
            <a:ext cx="3913781" cy="8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5;p57">
            <a:extLst>
              <a:ext uri="{FF2B5EF4-FFF2-40B4-BE49-F238E27FC236}">
                <a16:creationId xmlns:a16="http://schemas.microsoft.com/office/drawing/2014/main" id="{E3A7405D-63F3-74D9-D25E-6DBB6824DFB0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21030">
            <a:off x="1081777" y="2535588"/>
            <a:ext cx="3721966" cy="97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5;p57">
            <a:extLst>
              <a:ext uri="{FF2B5EF4-FFF2-40B4-BE49-F238E27FC236}">
                <a16:creationId xmlns:a16="http://schemas.microsoft.com/office/drawing/2014/main" id="{2FCE9827-F1C6-A4B2-129D-070AF1EB994F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54241">
            <a:off x="833589" y="2981382"/>
            <a:ext cx="3222615" cy="778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9ED14-10E1-E3D2-27AA-AB482A7342E5}"/>
              </a:ext>
            </a:extLst>
          </p:cNvPr>
          <p:cNvGrpSpPr/>
          <p:nvPr/>
        </p:nvGrpSpPr>
        <p:grpSpPr>
          <a:xfrm>
            <a:off x="663614" y="1070097"/>
            <a:ext cx="3204520" cy="3785843"/>
            <a:chOff x="4644571" y="513039"/>
            <a:chExt cx="3834979" cy="4530671"/>
          </a:xfrm>
        </p:grpSpPr>
        <p:grpSp>
          <p:nvGrpSpPr>
            <p:cNvPr id="15" name="Google Shape;495;p63">
              <a:extLst>
                <a:ext uri="{FF2B5EF4-FFF2-40B4-BE49-F238E27FC236}">
                  <a16:creationId xmlns:a16="http://schemas.microsoft.com/office/drawing/2014/main" id="{593856DF-607F-B85F-98E8-6B985B222D6E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8" name="Google Shape;496;p63">
                <a:extLst>
                  <a:ext uri="{FF2B5EF4-FFF2-40B4-BE49-F238E27FC236}">
                    <a16:creationId xmlns:a16="http://schemas.microsoft.com/office/drawing/2014/main" id="{94F24D22-8911-581C-CF1A-00065C6D9C46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7;p63">
                <a:extLst>
                  <a:ext uri="{FF2B5EF4-FFF2-40B4-BE49-F238E27FC236}">
                    <a16:creationId xmlns:a16="http://schemas.microsoft.com/office/drawing/2014/main" id="{36E70496-5A62-DB9E-B780-54895CD1EB9D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498;p63">
                <a:extLst>
                  <a:ext uri="{FF2B5EF4-FFF2-40B4-BE49-F238E27FC236}">
                    <a16:creationId xmlns:a16="http://schemas.microsoft.com/office/drawing/2014/main" id="{18C57DF8-4F26-FC24-145D-6D8B8361546A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8579F75-B8A7-C903-18FA-D180A09F8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83647035-9144-14E0-6FFF-04F3B9751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877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CAEA25D3-9FAE-FA12-75D1-19FDFDEA6567}"/>
              </a:ext>
            </a:extLst>
          </p:cNvPr>
          <p:cNvSpPr txBox="1">
            <a:spLocks/>
          </p:cNvSpPr>
          <p:nvPr/>
        </p:nvSpPr>
        <p:spPr>
          <a:xfrm>
            <a:off x="5239545" y="71545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Value Proposition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FAAF72C-8DDE-4019-9500-C0AB518DB36A}"/>
              </a:ext>
            </a:extLst>
          </p:cNvPr>
          <p:cNvSpPr txBox="1">
            <a:spLocks/>
          </p:cNvSpPr>
          <p:nvPr/>
        </p:nvSpPr>
        <p:spPr>
          <a:xfrm>
            <a:off x="5293284" y="2238085"/>
            <a:ext cx="2784156" cy="94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 algn="ctr">
              <a:buNone/>
            </a:pPr>
            <a:r>
              <a:rPr lang="en-US" dirty="0"/>
              <a:t>Effortless timetable planning tailored for HUST students.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41427898-106A-EBDB-BA50-DC1E199500C2}"/>
              </a:ext>
            </a:extLst>
          </p:cNvPr>
          <p:cNvSpPr/>
          <p:nvPr/>
        </p:nvSpPr>
        <p:spPr>
          <a:xfrm rot="9823750">
            <a:off x="5490514" y="1974375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18D79B6-4FAF-361B-9A87-508B70C6BA93}"/>
              </a:ext>
            </a:extLst>
          </p:cNvPr>
          <p:cNvSpPr/>
          <p:nvPr/>
        </p:nvSpPr>
        <p:spPr>
          <a:xfrm rot="7277017">
            <a:off x="5281210" y="2127677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5733F3C-9675-5497-FE0C-78156057451C}"/>
              </a:ext>
            </a:extLst>
          </p:cNvPr>
          <p:cNvSpPr/>
          <p:nvPr/>
        </p:nvSpPr>
        <p:spPr>
          <a:xfrm rot="4724276">
            <a:off x="5282866" y="2365769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BB3013-1420-B3B2-0A39-3A3727345D13}"/>
              </a:ext>
            </a:extLst>
          </p:cNvPr>
          <p:cNvGrpSpPr/>
          <p:nvPr/>
        </p:nvGrpSpPr>
        <p:grpSpPr>
          <a:xfrm rot="12062455">
            <a:off x="7636686" y="2840771"/>
            <a:ext cx="425670" cy="607760"/>
            <a:chOff x="5331152" y="2126775"/>
            <a:chExt cx="425670" cy="60776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D4AB4C5-F19F-4862-34FE-795686578149}"/>
                </a:ext>
              </a:extLst>
            </p:cNvPr>
            <p:cNvSpPr/>
            <p:nvPr/>
          </p:nvSpPr>
          <p:spPr>
            <a:xfrm rot="9823750">
              <a:off x="5642914" y="2126775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62B29E6-AE9D-4937-8183-4210E0A08075}"/>
                </a:ext>
              </a:extLst>
            </p:cNvPr>
            <p:cNvSpPr/>
            <p:nvPr/>
          </p:nvSpPr>
          <p:spPr>
            <a:xfrm rot="7277017">
              <a:off x="5433610" y="2280077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340FA65-7203-5585-B8A9-8083F32B9A6D}"/>
                </a:ext>
              </a:extLst>
            </p:cNvPr>
            <p:cNvSpPr/>
            <p:nvPr/>
          </p:nvSpPr>
          <p:spPr>
            <a:xfrm rot="4724276">
              <a:off x="5435266" y="2518169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oogle Shape;404;p57">
            <a:extLst>
              <a:ext uri="{FF2B5EF4-FFF2-40B4-BE49-F238E27FC236}">
                <a16:creationId xmlns:a16="http://schemas.microsoft.com/office/drawing/2014/main" id="{7F79C249-E2B6-9583-63EA-28D59C951BE4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84" y="3666828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0A9E6B6C-0180-A280-8A0A-795BB3BA5D1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247" y="3824149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7AB20-86C3-FF58-DB5C-C86572C78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50" y="1574800"/>
            <a:ext cx="3629461" cy="309880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PlanMate</a:t>
            </a:r>
            <a:r>
              <a:rPr lang="en-US" dirty="0"/>
              <a:t>.</a:t>
            </a:r>
          </a:p>
          <a:p>
            <a:r>
              <a:rPr lang="en-US" dirty="0"/>
              <a:t>Logo: A pen drawing/writing timetable with initial letters of the app.</a:t>
            </a:r>
          </a:p>
          <a:p>
            <a:r>
              <a:rPr lang="en-US" dirty="0"/>
              <a:t>Slogan: “Your best mate in college”.</a:t>
            </a:r>
          </a:p>
          <a:p>
            <a:endParaRPr lang="en-US" dirty="0"/>
          </a:p>
          <a:p>
            <a:pPr marL="127000" indent="0">
              <a:buNone/>
            </a:pPr>
            <a:r>
              <a:rPr lang="en-US" dirty="0"/>
              <a:t>-&gt; Fun, short and easy to remember.</a:t>
            </a:r>
          </a:p>
          <a:p>
            <a:pPr marL="127000" indent="0">
              <a:buNone/>
            </a:pPr>
            <a:r>
              <a:rPr lang="en-US" dirty="0"/>
              <a:t>-&gt; Highlight support and companionship for students.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FA3B8-A177-B0DC-835E-EA6D7B0B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Logo and Slogan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6BF742-B968-393A-2E07-DB9DA1CA5511}"/>
              </a:ext>
            </a:extLst>
          </p:cNvPr>
          <p:cNvGrpSpPr/>
          <p:nvPr/>
        </p:nvGrpSpPr>
        <p:grpSpPr>
          <a:xfrm>
            <a:off x="4644571" y="513039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B6CAFC4E-359B-36FD-DCE3-5CB50A505F80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5E2E1CA6-536E-202F-897B-F7E1E2FF5E01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5E7ECAE8-B6DF-DE9D-B029-53511FE205D1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166BB1C4-13AD-7B31-BBAA-258C00925256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5951C40-F73C-0E59-D263-0DF647786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E8840B04-767E-4A84-2B1E-85DCF46C4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17815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27DB7-3AC2-9535-7CA8-374B81B52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7AEB94D1-4574-D872-D21E-D30D2EC106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68302" y="-1427072"/>
            <a:ext cx="4207394" cy="844389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4EDF7B66-7DCF-B670-D8B8-B2B1208369C9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1: Website/PC App</a:t>
            </a:r>
          </a:p>
        </p:txBody>
      </p:sp>
    </p:spTree>
    <p:extLst>
      <p:ext uri="{BB962C8B-B14F-4D97-AF65-F5344CB8AC3E}">
        <p14:creationId xmlns:p14="http://schemas.microsoft.com/office/powerpoint/2010/main" val="1415185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F6602-D268-4292-15FD-71C732E01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0EC57-5D50-DC9B-508E-87AB7D2693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0854DD40-B9A7-E1C7-678B-0E23B9E315BE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2: Voice Interaction</a:t>
            </a:r>
          </a:p>
        </p:txBody>
      </p:sp>
      <p:pic>
        <p:nvPicPr>
          <p:cNvPr id="7" name="Picture 6" descr="A group of black and white drawings&#10;&#10;Description automatically generated">
            <a:extLst>
              <a:ext uri="{FF2B5EF4-FFF2-40B4-BE49-F238E27FC236}">
                <a16:creationId xmlns:a16="http://schemas.microsoft.com/office/drawing/2014/main" id="{343D1C0D-8E56-9A50-276F-D94083044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82764" y="-572916"/>
            <a:ext cx="4378470" cy="68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09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BF29-005B-84BC-315E-543896AEB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CE692-E333-8D6C-15E4-1406A0F03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A2CBFD3D-E188-A2BD-535E-3EC3955C2A8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85843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3: Gesture-Based Interaction + </a:t>
            </a:r>
          </a:p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Projection Mapping</a:t>
            </a:r>
          </a:p>
        </p:txBody>
      </p:sp>
      <p:pic>
        <p:nvPicPr>
          <p:cNvPr id="4" name="Picture 3" descr="A diagram of a device&#10;&#10;Description automatically generated with medium confidence">
            <a:extLst>
              <a:ext uri="{FF2B5EF4-FFF2-40B4-BE49-F238E27FC236}">
                <a16:creationId xmlns:a16="http://schemas.microsoft.com/office/drawing/2014/main" id="{B2FAE6F6-0E7E-B7A6-CFC4-F08A19BFF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565700" y="314116"/>
            <a:ext cx="4012600" cy="54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877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0140-2DD2-D0D5-AF56-F9FE51F8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3C6CC-07B5-1FE2-E0A9-0EA1575926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F9A20ED0-4C7A-7708-E29A-310EE1662D41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4: AR + VR Walkthrough</a:t>
            </a:r>
          </a:p>
        </p:txBody>
      </p:sp>
      <p:pic>
        <p:nvPicPr>
          <p:cNvPr id="4" name="Picture 3" descr="A diagram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672E47BD-4093-BC25-D972-517E1C97C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68902" y="-861217"/>
            <a:ext cx="4206196" cy="7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0DFBD-92F3-A916-0C7F-2FFDC8C5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D7F63-B36D-825E-B314-5850443101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50C50628-A030-A189-78FC-9EC155B6CB77}"/>
              </a:ext>
            </a:extLst>
          </p:cNvPr>
          <p:cNvSpPr txBox="1">
            <a:spLocks/>
          </p:cNvSpPr>
          <p:nvPr/>
        </p:nvSpPr>
        <p:spPr>
          <a:xfrm>
            <a:off x="145980" y="0"/>
            <a:ext cx="7509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5: Hologram Display + Gamification</a:t>
            </a:r>
          </a:p>
        </p:txBody>
      </p:sp>
      <p:pic>
        <p:nvPicPr>
          <p:cNvPr id="4" name="Picture 3" descr="A group of drawings of different types of objects&#10;&#10;Description automatically generated">
            <a:extLst>
              <a:ext uri="{FF2B5EF4-FFF2-40B4-BE49-F238E27FC236}">
                <a16:creationId xmlns:a16="http://schemas.microsoft.com/office/drawing/2014/main" id="{DC5551CE-8018-1655-BD5F-F255B8D39B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77810" y="-476852"/>
            <a:ext cx="4388378" cy="66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61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9139E-9AC7-41DA-D9B9-95890759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20916-A56E-5323-F8A7-D58FA34965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3845F4EA-FDDF-197C-81D4-FA04D1CC74C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AR + VR Walkthrough</a:t>
            </a:r>
          </a:p>
        </p:txBody>
      </p:sp>
      <p:pic>
        <p:nvPicPr>
          <p:cNvPr id="6" name="Picture 5" descr="A diagram of 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407CB828-7AF9-5BBA-28F9-AC8E1ED5DE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79450" y="-401501"/>
            <a:ext cx="4385098" cy="65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9301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29F1B0-0471-582C-456E-900512C13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22" y="1273451"/>
            <a:ext cx="4015110" cy="319665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Immersive Experience</a:t>
            </a:r>
            <a:r>
              <a:rPr lang="en-US" dirty="0"/>
              <a:t>: Enhances user engagement through interactive 3D visuals.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Intuitive Navigation</a:t>
            </a:r>
            <a:r>
              <a:rPr lang="en-US" dirty="0"/>
              <a:t>: Helps students explore and plan using spatial interactions.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Innovative Appeal</a:t>
            </a:r>
            <a:r>
              <a:rPr lang="en-US" dirty="0"/>
              <a:t>: Attracts tech-savvy users with cutting-edge features.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AC2AFE-1015-919C-8180-0D44E953660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922884" y="673396"/>
            <a:ext cx="886931" cy="572700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968306B-508F-5304-19A6-5900D481814A}"/>
              </a:ext>
            </a:extLst>
          </p:cNvPr>
          <p:cNvSpPr txBox="1">
            <a:spLocks/>
          </p:cNvSpPr>
          <p:nvPr/>
        </p:nvSpPr>
        <p:spPr>
          <a:xfrm>
            <a:off x="6334187" y="658286"/>
            <a:ext cx="8869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AFC667D-1B98-01C4-FFF9-32402E9B0EFC}"/>
              </a:ext>
            </a:extLst>
          </p:cNvPr>
          <p:cNvSpPr txBox="1">
            <a:spLocks/>
          </p:cNvSpPr>
          <p:nvPr/>
        </p:nvSpPr>
        <p:spPr>
          <a:xfrm>
            <a:off x="4723140" y="1273450"/>
            <a:ext cx="4015110" cy="319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High Barriers to Access</a:t>
            </a:r>
            <a:r>
              <a:rPr lang="en-US" dirty="0"/>
              <a:t>: Requires AR/VR-capable devices, limiting adoption.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Costly Development</a:t>
            </a:r>
            <a:r>
              <a:rPr lang="en-US" dirty="0"/>
              <a:t>: Significant investment in hardware and 3D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Complex for New Users</a:t>
            </a:r>
            <a:r>
              <a:rPr lang="en-US" dirty="0"/>
              <a:t>: Non-tech-savvy students may face challenges.</a:t>
            </a:r>
          </a:p>
        </p:txBody>
      </p:sp>
      <p:pic>
        <p:nvPicPr>
          <p:cNvPr id="13" name="Google Shape;404;p57">
            <a:extLst>
              <a:ext uri="{FF2B5EF4-FFF2-40B4-BE49-F238E27FC236}">
                <a16:creationId xmlns:a16="http://schemas.microsoft.com/office/drawing/2014/main" id="{F8D81D17-60F1-CFA0-44CF-669CB87682FA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14" y="61081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57">
            <a:extLst>
              <a:ext uri="{FF2B5EF4-FFF2-40B4-BE49-F238E27FC236}">
                <a16:creationId xmlns:a16="http://schemas.microsoft.com/office/drawing/2014/main" id="{958BF6C9-249D-3776-7247-EA87E438E7CB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964" y="517823"/>
            <a:ext cx="285044" cy="3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6;p59">
            <a:extLst>
              <a:ext uri="{FF2B5EF4-FFF2-40B4-BE49-F238E27FC236}">
                <a16:creationId xmlns:a16="http://schemas.microsoft.com/office/drawing/2014/main" id="{F39C7D15-2646-4331-4C6C-4F128F37F82B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5787759" y="528812"/>
            <a:ext cx="522767" cy="60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2569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83BF-2F8D-B959-DD46-D72D798E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EC4B1-9061-CE5B-D8AE-182E8BC9B3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A8AB914-1304-0A89-DB07-49C00EFD7F76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Website/PC App</a:t>
            </a: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F1497CF-7769-85E9-6230-CA9094DD51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"/>
          <a:stretch/>
        </p:blipFill>
        <p:spPr>
          <a:xfrm rot="16200000">
            <a:off x="2580012" y="-1430250"/>
            <a:ext cx="3983973" cy="81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118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C8BDE-24C4-98DD-758D-52B11517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9FA1866-FACA-DE59-DF70-B81FD644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22" y="1273451"/>
            <a:ext cx="4015110" cy="319665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Wide Accessibility</a:t>
            </a:r>
            <a:r>
              <a:rPr lang="en-US" dirty="0"/>
              <a:t>: Works on any browser or device, no extra hardware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User-Friendly Design</a:t>
            </a:r>
            <a:r>
              <a:rPr lang="en-US" dirty="0"/>
              <a:t>: Familiar interface ensures ease of use for all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Cost-Effective</a:t>
            </a:r>
            <a:r>
              <a:rPr lang="en-US" dirty="0"/>
              <a:t>: Lower development and maintenance expenses.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D1D475-B231-2BE3-D077-4F1F70F36E8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922884" y="673396"/>
            <a:ext cx="886931" cy="572700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D9A94B96-05F0-6227-9FF1-AE62EF2745CB}"/>
              </a:ext>
            </a:extLst>
          </p:cNvPr>
          <p:cNvSpPr txBox="1">
            <a:spLocks/>
          </p:cNvSpPr>
          <p:nvPr/>
        </p:nvSpPr>
        <p:spPr>
          <a:xfrm>
            <a:off x="6334187" y="658286"/>
            <a:ext cx="8869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CB1008-E850-16C7-65AD-E20BE7DD4BAD}"/>
              </a:ext>
            </a:extLst>
          </p:cNvPr>
          <p:cNvSpPr txBox="1">
            <a:spLocks/>
          </p:cNvSpPr>
          <p:nvPr/>
        </p:nvSpPr>
        <p:spPr>
          <a:xfrm>
            <a:off x="4723140" y="1273450"/>
            <a:ext cx="4015110" cy="319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Lacks Immersion</a:t>
            </a:r>
            <a:r>
              <a:rPr lang="en-US" dirty="0"/>
              <a:t>: Provides a functional but less engaging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Risk of Overcrowding</a:t>
            </a:r>
            <a:r>
              <a:rPr lang="en-US" dirty="0"/>
              <a:t>: Overloaded screens may confuse some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Limited Interactivity</a:t>
            </a:r>
            <a:r>
              <a:rPr lang="en-US" dirty="0"/>
              <a:t>: Offers fewer innovative features compared to AR/VR.</a:t>
            </a:r>
          </a:p>
        </p:txBody>
      </p:sp>
      <p:pic>
        <p:nvPicPr>
          <p:cNvPr id="13" name="Google Shape;404;p57">
            <a:extLst>
              <a:ext uri="{FF2B5EF4-FFF2-40B4-BE49-F238E27FC236}">
                <a16:creationId xmlns:a16="http://schemas.microsoft.com/office/drawing/2014/main" id="{0B4543AB-4B4D-2E17-ACFF-519DF84330DA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14" y="61081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57">
            <a:extLst>
              <a:ext uri="{FF2B5EF4-FFF2-40B4-BE49-F238E27FC236}">
                <a16:creationId xmlns:a16="http://schemas.microsoft.com/office/drawing/2014/main" id="{A731F13C-B1A4-0562-3CC3-7DAF4AE6A1B8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964" y="517823"/>
            <a:ext cx="285044" cy="3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6;p59">
            <a:extLst>
              <a:ext uri="{FF2B5EF4-FFF2-40B4-BE49-F238E27FC236}">
                <a16:creationId xmlns:a16="http://schemas.microsoft.com/office/drawing/2014/main" id="{FB06CB6D-4938-06B2-F704-4C7C475703DA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5787759" y="528812"/>
            <a:ext cx="522767" cy="60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87944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6C4A-7AC7-4CE3-8170-80AFE99B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CE9C96-30FA-3319-4306-572BCDF173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94007ECC-73A2-C4E2-6BF6-6DA560278310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Comparisons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223FDA-F25B-F206-C630-4BB2A220106B}"/>
              </a:ext>
            </a:extLst>
          </p:cNvPr>
          <p:cNvGraphicFramePr>
            <a:graphicFrameLocks noGrp="1"/>
          </p:cNvGraphicFramePr>
          <p:nvPr/>
        </p:nvGraphicFramePr>
        <p:xfrm>
          <a:off x="340066" y="816610"/>
          <a:ext cx="8592336" cy="351028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2864112">
                  <a:extLst>
                    <a:ext uri="{9D8B030D-6E8A-4147-A177-3AD203B41FA5}">
                      <a16:colId xmlns:a16="http://schemas.microsoft.com/office/drawing/2014/main" val="414681117"/>
                    </a:ext>
                  </a:extLst>
                </a:gridCol>
                <a:gridCol w="2864112">
                  <a:extLst>
                    <a:ext uri="{9D8B030D-6E8A-4147-A177-3AD203B41FA5}">
                      <a16:colId xmlns:a16="http://schemas.microsoft.com/office/drawing/2014/main" val="1220268373"/>
                    </a:ext>
                  </a:extLst>
                </a:gridCol>
                <a:gridCol w="2864112">
                  <a:extLst>
                    <a:ext uri="{9D8B030D-6E8A-4147-A177-3AD203B41FA5}">
                      <a16:colId xmlns:a16="http://schemas.microsoft.com/office/drawing/2014/main" val="200181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Aspect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AR + VR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Website/PC 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00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User Engagement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High immersion, engaging interactivity.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Moderate engagement, practical interface.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880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Ease of Access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Device-dependent, costly setup.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Accessible to all students.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449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Cost and Development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High development and hardware costs.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Moderate costs with easier maintenance.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3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Learning Curve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Steep for some users; tech-heavy.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Easy to use; familiar interface.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019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Scalability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Hard to scale without specialized devices.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Highly scalable with minimal restrictions.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720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673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DE2-00EE-9C05-4521-87693B36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B374445A-B16C-1E62-4528-DA129BDC44C2}"/>
              </a:ext>
            </a:extLst>
          </p:cNvPr>
          <p:cNvSpPr txBox="1">
            <a:spLocks/>
          </p:cNvSpPr>
          <p:nvPr/>
        </p:nvSpPr>
        <p:spPr>
          <a:xfrm>
            <a:off x="5239545" y="71545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Value Proposition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70684C-CDA8-FB11-18E9-3E133E175C92}"/>
              </a:ext>
            </a:extLst>
          </p:cNvPr>
          <p:cNvSpPr txBox="1">
            <a:spLocks/>
          </p:cNvSpPr>
          <p:nvPr/>
        </p:nvSpPr>
        <p:spPr>
          <a:xfrm>
            <a:off x="5293284" y="2238085"/>
            <a:ext cx="2784156" cy="94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 algn="ctr">
              <a:buNone/>
            </a:pPr>
            <a:r>
              <a:rPr lang="en-US" dirty="0"/>
              <a:t>Effortless timetable planning tailored for HUST students.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E38AC8B-8BE1-A840-6F23-C2760A3C5603}"/>
              </a:ext>
            </a:extLst>
          </p:cNvPr>
          <p:cNvSpPr/>
          <p:nvPr/>
        </p:nvSpPr>
        <p:spPr>
          <a:xfrm rot="9823750">
            <a:off x="5490514" y="1974375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2AE33F2-6277-D36F-FB91-2992B8DB2EFB}"/>
              </a:ext>
            </a:extLst>
          </p:cNvPr>
          <p:cNvSpPr/>
          <p:nvPr/>
        </p:nvSpPr>
        <p:spPr>
          <a:xfrm rot="7277017">
            <a:off x="5281210" y="2127677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3CD4883-F434-E93F-89EF-EE71611C67F0}"/>
              </a:ext>
            </a:extLst>
          </p:cNvPr>
          <p:cNvSpPr/>
          <p:nvPr/>
        </p:nvSpPr>
        <p:spPr>
          <a:xfrm rot="4724276">
            <a:off x="5282866" y="2365769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32A90-B3F6-34CD-88B4-A3EDAB393565}"/>
              </a:ext>
            </a:extLst>
          </p:cNvPr>
          <p:cNvGrpSpPr/>
          <p:nvPr/>
        </p:nvGrpSpPr>
        <p:grpSpPr>
          <a:xfrm rot="12062455">
            <a:off x="7636686" y="2840771"/>
            <a:ext cx="425670" cy="607760"/>
            <a:chOff x="5331152" y="2126775"/>
            <a:chExt cx="425670" cy="607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A47051C-3AAD-5AD0-E22A-99CDAB7E265B}"/>
                </a:ext>
              </a:extLst>
            </p:cNvPr>
            <p:cNvSpPr/>
            <p:nvPr/>
          </p:nvSpPr>
          <p:spPr>
            <a:xfrm rot="9823750">
              <a:off x="5642914" y="2126775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C4AE6B-5935-19EB-799D-DB78ADA74F13}"/>
                </a:ext>
              </a:extLst>
            </p:cNvPr>
            <p:cNvSpPr/>
            <p:nvPr/>
          </p:nvSpPr>
          <p:spPr>
            <a:xfrm rot="7277017">
              <a:off x="5433610" y="2280077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9CE81DB-B126-999D-2952-EB4D7D1BFF0E}"/>
                </a:ext>
              </a:extLst>
            </p:cNvPr>
            <p:cNvSpPr/>
            <p:nvPr/>
          </p:nvSpPr>
          <p:spPr>
            <a:xfrm rot="4724276">
              <a:off x="5435266" y="2518169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oogle Shape;404;p57">
            <a:extLst>
              <a:ext uri="{FF2B5EF4-FFF2-40B4-BE49-F238E27FC236}">
                <a16:creationId xmlns:a16="http://schemas.microsoft.com/office/drawing/2014/main" id="{B02A0765-1415-27A2-478B-CE6128CD3935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84" y="3666828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43CA5357-E391-200D-3921-5F90D1C1F881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247" y="3824149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42A94B-8821-152D-39B3-AD45F1C3E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50" y="1574800"/>
            <a:ext cx="3629461" cy="309880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PlanMate</a:t>
            </a:r>
            <a:r>
              <a:rPr lang="en-US" dirty="0"/>
              <a:t>.</a:t>
            </a:r>
          </a:p>
          <a:p>
            <a:r>
              <a:rPr lang="en-US" dirty="0"/>
              <a:t>Logo: A pen drawing/writing timetable with initial letters of the app.</a:t>
            </a:r>
          </a:p>
          <a:p>
            <a:r>
              <a:rPr lang="en-US" dirty="0"/>
              <a:t>Slogan: “Your best mate in college”.</a:t>
            </a:r>
          </a:p>
          <a:p>
            <a:endParaRPr lang="en-US" dirty="0"/>
          </a:p>
          <a:p>
            <a:pPr marL="127000" indent="0">
              <a:buNone/>
            </a:pPr>
            <a:r>
              <a:rPr lang="en-US" dirty="0"/>
              <a:t>-&gt; Fun, short and easy to remember.</a:t>
            </a:r>
          </a:p>
          <a:p>
            <a:pPr marL="127000" indent="0">
              <a:buNone/>
            </a:pPr>
            <a:r>
              <a:rPr lang="en-US" dirty="0"/>
              <a:t>-&gt; Highlight support and companionship for students.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721084-38A3-59EA-CC70-9BC68E0A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</p:spPr>
        <p:txBody>
          <a:bodyPr/>
          <a:lstStyle/>
          <a:p>
            <a:r>
              <a:rPr lang="en-US" dirty="0"/>
              <a:t>Name, Logo and Slogan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B74D5-AD61-FA55-D4DA-4D778B189B02}"/>
              </a:ext>
            </a:extLst>
          </p:cNvPr>
          <p:cNvGrpSpPr/>
          <p:nvPr/>
        </p:nvGrpSpPr>
        <p:grpSpPr>
          <a:xfrm>
            <a:off x="566464" y="506186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FA663729-8A7E-3B38-B0FF-3A11840CE842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EE23FF03-B3A7-F9A1-39F9-44CB586A210F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BBC59C1D-8106-B85E-12F4-C770E882BE1B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72EC6141-AEE7-FEC5-5155-BAF9B862A43B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4AE0689-D433-F511-AA9F-E057207FB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F9B768D-1442-EE48-7101-86652D6B3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35577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FE3B-1915-6BD4-2F47-6230756B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9A996-8ADC-D019-AC68-7486A1DD6B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F3007197-09D6-38E1-ED5E-47A11FEB94D1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258" y="3676391"/>
            <a:ext cx="1199488" cy="13093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3224A7B-94EE-DE9A-42FC-EDCAD99EDE7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Selected Interface</a:t>
            </a: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EFDAB814-932F-7C14-948B-1E8D52049C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"/>
          <a:stretch/>
        </p:blipFill>
        <p:spPr>
          <a:xfrm rot="15987503">
            <a:off x="2679276" y="-1059507"/>
            <a:ext cx="3523990" cy="722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498;p63">
            <a:extLst>
              <a:ext uri="{FF2B5EF4-FFF2-40B4-BE49-F238E27FC236}">
                <a16:creationId xmlns:a16="http://schemas.microsoft.com/office/drawing/2014/main" id="{89E90808-9F9D-27F8-D2ED-81B449DFCB8D}"/>
              </a:ext>
            </a:extLst>
          </p:cNvPr>
          <p:cNvSpPr/>
          <p:nvPr/>
        </p:nvSpPr>
        <p:spPr>
          <a:xfrm rot="3583695">
            <a:off x="474623" y="3717695"/>
            <a:ext cx="1673078" cy="88957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98;p63">
            <a:extLst>
              <a:ext uri="{FF2B5EF4-FFF2-40B4-BE49-F238E27FC236}">
                <a16:creationId xmlns:a16="http://schemas.microsoft.com/office/drawing/2014/main" id="{9F64FBB6-E36D-4222-57F1-60F6488DA576}"/>
              </a:ext>
            </a:extLst>
          </p:cNvPr>
          <p:cNvSpPr/>
          <p:nvPr/>
        </p:nvSpPr>
        <p:spPr>
          <a:xfrm rot="2263874">
            <a:off x="6352056" y="457743"/>
            <a:ext cx="2173031" cy="801079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AFD7FF34-7DB0-CB3F-2A9A-7F20286A5995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915347" y="-1040634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3;p55">
            <a:extLst>
              <a:ext uri="{FF2B5EF4-FFF2-40B4-BE49-F238E27FC236}">
                <a16:creationId xmlns:a16="http://schemas.microsoft.com/office/drawing/2014/main" id="{C6727D23-46A5-F761-B2CF-805468E7B0CE}"/>
              </a:ext>
            </a:extLst>
          </p:cNvPr>
          <p:cNvPicPr preferRelativeResize="0"/>
          <p:nvPr/>
        </p:nvPicPr>
        <p:blipFill>
          <a:blip r:embed="rId6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24925" y="488984"/>
            <a:ext cx="2864652" cy="15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5;p57">
            <a:extLst>
              <a:ext uri="{FF2B5EF4-FFF2-40B4-BE49-F238E27FC236}">
                <a16:creationId xmlns:a16="http://schemas.microsoft.com/office/drawing/2014/main" id="{04C638EB-881D-C52A-9500-420B3122BD15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7331030" y="3374661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91FDDB36-A794-6A1A-0131-B09593BEC37A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094" y="4430936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6;p59">
            <a:extLst>
              <a:ext uri="{FF2B5EF4-FFF2-40B4-BE49-F238E27FC236}">
                <a16:creationId xmlns:a16="http://schemas.microsoft.com/office/drawing/2014/main" id="{9E897371-2E1D-928E-D3CB-4EBEDAC327A6}"/>
              </a:ext>
            </a:extLst>
          </p:cNvPr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-404324" y="1733759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6;p54">
            <a:extLst>
              <a:ext uri="{FF2B5EF4-FFF2-40B4-BE49-F238E27FC236}">
                <a16:creationId xmlns:a16="http://schemas.microsoft.com/office/drawing/2014/main" id="{67D37651-39D4-414B-99BE-DB298407D3ED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49975">
            <a:off x="8019293" y="222385"/>
            <a:ext cx="2541377" cy="127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3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40D7-E07E-6154-ADDD-87C0D953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025B2-3DD4-FEF5-50DF-6EBE951505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7A69FFE-BDEE-921B-D6D0-109CAF54BD3E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pic>
        <p:nvPicPr>
          <p:cNvPr id="6" name="Picture 5" descr="A group of white papers on a table&#10;&#10;Description automatically generated">
            <a:extLst>
              <a:ext uri="{FF2B5EF4-FFF2-40B4-BE49-F238E27FC236}">
                <a16:creationId xmlns:a16="http://schemas.microsoft.com/office/drawing/2014/main" id="{B8D16982-95E3-0E84-1E6D-7ADC8B1ED5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8950"/>
            <a:ext cx="9144000" cy="41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0054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F1309-97EE-1A28-CDFC-FF549C73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842BD-BA7B-84C5-6B7F-A3884873C4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F5689562-2D51-55CD-8B0E-3B44CD7A8BE0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pic>
        <p:nvPicPr>
          <p:cNvPr id="6" name="Picture 5" descr="A blue lines on a white background&#10;&#10;Description automatically generated">
            <a:extLst>
              <a:ext uri="{FF2B5EF4-FFF2-40B4-BE49-F238E27FC236}">
                <a16:creationId xmlns:a16="http://schemas.microsoft.com/office/drawing/2014/main" id="{468BAB3E-8D15-0F13-C44B-F547C2B6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94" y="562397"/>
            <a:ext cx="5005209" cy="45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90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8164-40F4-FB32-0006-99F5404D6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8FAC6-9BA2-8758-B69D-407C851CA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D707347-528A-991B-1511-5A6CCD4F0E6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Simple Task Flow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F4C438-A3AD-1C1D-3185-FA281D95A32F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pic>
        <p:nvPicPr>
          <p:cNvPr id="9" name="Google Shape;405;p57">
            <a:extLst>
              <a:ext uri="{FF2B5EF4-FFF2-40B4-BE49-F238E27FC236}">
                <a16:creationId xmlns:a16="http://schemas.microsoft.com/office/drawing/2014/main" id="{48FFEEEB-CD43-AA80-DA42-DDE9EBF3B0D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24565">
            <a:off x="-1586472" y="2928243"/>
            <a:ext cx="3913781" cy="8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6A5353-8511-3BF6-C6CA-55EB288D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71" y="397898"/>
            <a:ext cx="7181257" cy="53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2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AED9-84E1-B96B-F991-660A90DF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D2904-1FC6-BA4C-2807-357C37BA16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9DAD6700-E74D-CB0F-7314-EF8D9DFAE02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Moderate Task Flow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156693-FC7B-5E9E-640D-B7D0BB1958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2" y="215740"/>
            <a:ext cx="8388299" cy="528472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EB3BA40-6CD6-7FDC-3875-A1E22F9C074B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</a:t>
            </a:r>
          </a:p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 class locations </a:t>
            </a:r>
          </a:p>
        </p:txBody>
      </p:sp>
      <p:pic>
        <p:nvPicPr>
          <p:cNvPr id="6" name="Google Shape;405;p57">
            <a:extLst>
              <a:ext uri="{FF2B5EF4-FFF2-40B4-BE49-F238E27FC236}">
                <a16:creationId xmlns:a16="http://schemas.microsoft.com/office/drawing/2014/main" id="{9E24FA57-22D3-0741-36BC-1CE7862E034A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54241">
            <a:off x="7098362" y="2608693"/>
            <a:ext cx="3222615" cy="778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893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ECB69-AD01-30E5-F5B3-F76F62404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A358D-629D-AAC3-4526-7BAA4059AD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9EE3984-AD2A-7140-29CB-B88F9CA0BADA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819721-A7BD-CA5B-B00A-DCD5675B78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844" y="772756"/>
            <a:ext cx="9601687" cy="390504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8F46C31-EC68-C52B-492A-DE0418D57FE7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89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6ACCD5E0-41E1-6C15-02C3-3D5AAC2A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with glasses and a hand on her eye&#10;&#10;Description automatically generated">
            <a:extLst>
              <a:ext uri="{FF2B5EF4-FFF2-40B4-BE49-F238E27FC236}">
                <a16:creationId xmlns:a16="http://schemas.microsoft.com/office/drawing/2014/main" id="{CB59FE3E-1509-46ED-700E-54F07F96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0" t="24235" r="16718" b="4476"/>
          <a:stretch/>
        </p:blipFill>
        <p:spPr>
          <a:xfrm rot="5400000">
            <a:off x="3373786" y="1375794"/>
            <a:ext cx="2396428" cy="1709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erson with her hand to her face&#10;&#10;Description automatically generated">
            <a:extLst>
              <a:ext uri="{FF2B5EF4-FFF2-40B4-BE49-F238E27FC236}">
                <a16:creationId xmlns:a16="http://schemas.microsoft.com/office/drawing/2014/main" id="{0DEEC94C-0AD9-9D5F-5E24-E6C576D8CB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1" t="27621" r="11909" b="20808"/>
          <a:stretch/>
        </p:blipFill>
        <p:spPr>
          <a:xfrm rot="438935">
            <a:off x="6024787" y="1188964"/>
            <a:ext cx="1579019" cy="21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wo men sitting at a table&#10;&#10;Description automatically generated">
            <a:extLst>
              <a:ext uri="{FF2B5EF4-FFF2-40B4-BE49-F238E27FC236}">
                <a16:creationId xmlns:a16="http://schemas.microsoft.com/office/drawing/2014/main" id="{2CA64BB4-8CCE-4BDF-CD2D-9A17C20C5C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3" r="-909"/>
          <a:stretch/>
        </p:blipFill>
        <p:spPr>
          <a:xfrm rot="21082257">
            <a:off x="1556222" y="1083336"/>
            <a:ext cx="1546304" cy="220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3" name="Google Shape;563;p66">
            <a:extLst>
              <a:ext uri="{FF2B5EF4-FFF2-40B4-BE49-F238E27FC236}">
                <a16:creationId xmlns:a16="http://schemas.microsoft.com/office/drawing/2014/main" id="{68FD6D02-9F0F-931B-DD39-B00BE37AE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450" y="3420397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Duy</a:t>
            </a:r>
            <a:endParaRPr sz="2400" dirty="0"/>
          </a:p>
        </p:txBody>
      </p:sp>
      <p:sp>
        <p:nvSpPr>
          <p:cNvPr id="564" name="Google Shape;564;p66">
            <a:extLst>
              <a:ext uri="{FF2B5EF4-FFF2-40B4-BE49-F238E27FC236}">
                <a16:creationId xmlns:a16="http://schemas.microsoft.com/office/drawing/2014/main" id="{CF515124-6F92-0CEC-352C-C38B5E56FA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9261" y="3930072"/>
            <a:ext cx="1958037" cy="538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(20)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SOICT, HUST, Hanoi</a:t>
            </a:r>
            <a:endParaRPr dirty="0"/>
          </a:p>
        </p:txBody>
      </p:sp>
      <p:sp>
        <p:nvSpPr>
          <p:cNvPr id="565" name="Google Shape;565;p66">
            <a:extLst>
              <a:ext uri="{FF2B5EF4-FFF2-40B4-BE49-F238E27FC236}">
                <a16:creationId xmlns:a16="http://schemas.microsoft.com/office/drawing/2014/main" id="{1BF6D022-E854-3F12-76C2-F86126DC6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21400" y="3420397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My</a:t>
            </a:r>
            <a:endParaRPr sz="2400" dirty="0"/>
          </a:p>
        </p:txBody>
      </p:sp>
      <p:sp>
        <p:nvSpPr>
          <p:cNvPr id="566" name="Google Shape;566;p66">
            <a:extLst>
              <a:ext uri="{FF2B5EF4-FFF2-40B4-BE49-F238E27FC236}">
                <a16:creationId xmlns:a16="http://schemas.microsoft.com/office/drawing/2014/main" id="{EEF78B6C-7693-7E27-D71B-51017CC33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21400" y="3939760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(21)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Banking Academy, Hanoi</a:t>
            </a:r>
            <a:endParaRPr dirty="0"/>
          </a:p>
        </p:txBody>
      </p:sp>
      <p:sp>
        <p:nvSpPr>
          <p:cNvPr id="567" name="Google Shape;567;p66">
            <a:extLst>
              <a:ext uri="{FF2B5EF4-FFF2-40B4-BE49-F238E27FC236}">
                <a16:creationId xmlns:a16="http://schemas.microsoft.com/office/drawing/2014/main" id="{87E8CB1E-CFB1-E7FF-AAA2-7E434ED6584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741350" y="3420397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Nhi</a:t>
            </a:r>
            <a:endParaRPr sz="2400" dirty="0"/>
          </a:p>
        </p:txBody>
      </p:sp>
      <p:sp>
        <p:nvSpPr>
          <p:cNvPr id="568" name="Google Shape;568;p66">
            <a:extLst>
              <a:ext uri="{FF2B5EF4-FFF2-40B4-BE49-F238E27FC236}">
                <a16:creationId xmlns:a16="http://schemas.microsoft.com/office/drawing/2014/main" id="{8E37E0D3-7D3C-49C1-79CB-3E82F85E8CD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741350" y="3939760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595959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(21)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595959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University of Exeter, England</a:t>
            </a:r>
            <a:endParaRPr dirty="0">
              <a:solidFill>
                <a:srgbClr val="595959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6" name="Google Shape;364;p54">
            <a:extLst>
              <a:ext uri="{FF2B5EF4-FFF2-40B4-BE49-F238E27FC236}">
                <a16:creationId xmlns:a16="http://schemas.microsoft.com/office/drawing/2014/main" id="{F83DFB73-B7DA-4434-35E9-86CFD5610ED8}"/>
              </a:ext>
            </a:extLst>
          </p:cNvPr>
          <p:cNvSpPr/>
          <p:nvPr/>
        </p:nvSpPr>
        <p:spPr>
          <a:xfrm rot="1341486">
            <a:off x="2250245" y="1108830"/>
            <a:ext cx="969818" cy="398947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7" name="Google Shape;362;p54">
            <a:extLst>
              <a:ext uri="{FF2B5EF4-FFF2-40B4-BE49-F238E27FC236}">
                <a16:creationId xmlns:a16="http://schemas.microsoft.com/office/drawing/2014/main" id="{18830030-73E1-B3E9-026A-174D00FB53B1}"/>
              </a:ext>
            </a:extLst>
          </p:cNvPr>
          <p:cNvSpPr/>
          <p:nvPr/>
        </p:nvSpPr>
        <p:spPr>
          <a:xfrm rot="3242472">
            <a:off x="1381916" y="2839420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5;p54">
            <a:extLst>
              <a:ext uri="{FF2B5EF4-FFF2-40B4-BE49-F238E27FC236}">
                <a16:creationId xmlns:a16="http://schemas.microsoft.com/office/drawing/2014/main" id="{2EFEC1D1-CE21-DD80-509B-D11B62F083A7}"/>
              </a:ext>
            </a:extLst>
          </p:cNvPr>
          <p:cNvSpPr/>
          <p:nvPr/>
        </p:nvSpPr>
        <p:spPr>
          <a:xfrm rot="20560435">
            <a:off x="4953205" y="816966"/>
            <a:ext cx="571629" cy="743658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364;p54">
            <a:extLst>
              <a:ext uri="{FF2B5EF4-FFF2-40B4-BE49-F238E27FC236}">
                <a16:creationId xmlns:a16="http://schemas.microsoft.com/office/drawing/2014/main" id="{074A2F40-4835-90C0-F444-DF9623ABDF3D}"/>
              </a:ext>
            </a:extLst>
          </p:cNvPr>
          <p:cNvSpPr/>
          <p:nvPr/>
        </p:nvSpPr>
        <p:spPr>
          <a:xfrm rot="1341486">
            <a:off x="3496461" y="3130910"/>
            <a:ext cx="775114" cy="31885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4" name="Google Shape;362;p54">
            <a:extLst>
              <a:ext uri="{FF2B5EF4-FFF2-40B4-BE49-F238E27FC236}">
                <a16:creationId xmlns:a16="http://schemas.microsoft.com/office/drawing/2014/main" id="{54FDA84D-14E2-D26C-A86F-474D16FE58FD}"/>
              </a:ext>
            </a:extLst>
          </p:cNvPr>
          <p:cNvSpPr/>
          <p:nvPr/>
        </p:nvSpPr>
        <p:spPr>
          <a:xfrm rot="20817702">
            <a:off x="6941419" y="2978668"/>
            <a:ext cx="934940" cy="55098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2;p54">
            <a:extLst>
              <a:ext uri="{FF2B5EF4-FFF2-40B4-BE49-F238E27FC236}">
                <a16:creationId xmlns:a16="http://schemas.microsoft.com/office/drawing/2014/main" id="{B49852F5-2B26-BEC3-A046-E07BBC2B1B2C}"/>
              </a:ext>
            </a:extLst>
          </p:cNvPr>
          <p:cNvSpPr/>
          <p:nvPr/>
        </p:nvSpPr>
        <p:spPr>
          <a:xfrm rot="20785113">
            <a:off x="5746979" y="993756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DB84A2A4-0328-9704-137B-0672A07363D2}"/>
              </a:ext>
            </a:extLst>
          </p:cNvPr>
          <p:cNvSpPr/>
          <p:nvPr/>
        </p:nvSpPr>
        <p:spPr>
          <a:xfrm rot="21354439">
            <a:off x="2090983" y="1399589"/>
            <a:ext cx="999286" cy="946184"/>
          </a:xfrm>
          <a:prstGeom prst="smileyFace">
            <a:avLst/>
          </a:prstGeom>
          <a:solidFill>
            <a:srgbClr val="A8D68C"/>
          </a:solidFill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BC4F4884-E8E8-8AAE-5AFE-5BA769FCE0CB}"/>
              </a:ext>
            </a:extLst>
          </p:cNvPr>
          <p:cNvSpPr/>
          <p:nvPr/>
        </p:nvSpPr>
        <p:spPr>
          <a:xfrm rot="772395">
            <a:off x="6803951" y="1776682"/>
            <a:ext cx="718762" cy="680567"/>
          </a:xfrm>
          <a:prstGeom prst="smileyFace">
            <a:avLst/>
          </a:prstGeom>
          <a:solidFill>
            <a:srgbClr val="A8D68C"/>
          </a:solidFill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8B773A6-DAA5-E4C9-12B6-8C2A3C4780F3}"/>
              </a:ext>
            </a:extLst>
          </p:cNvPr>
          <p:cNvSpPr/>
          <p:nvPr/>
        </p:nvSpPr>
        <p:spPr>
          <a:xfrm rot="21354439">
            <a:off x="3891535" y="1569770"/>
            <a:ext cx="937442" cy="887626"/>
          </a:xfrm>
          <a:prstGeom prst="smileyFace">
            <a:avLst/>
          </a:prstGeom>
          <a:solidFill>
            <a:srgbClr val="A8D68C"/>
          </a:solidFill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563;p66">
            <a:extLst>
              <a:ext uri="{FF2B5EF4-FFF2-40B4-BE49-F238E27FC236}">
                <a16:creationId xmlns:a16="http://schemas.microsoft.com/office/drawing/2014/main" id="{042237C0-0F37-0868-7332-820A5F288BC2}"/>
              </a:ext>
            </a:extLst>
          </p:cNvPr>
          <p:cNvSpPr txBox="1">
            <a:spLocks/>
          </p:cNvSpPr>
          <p:nvPr/>
        </p:nvSpPr>
        <p:spPr>
          <a:xfrm>
            <a:off x="748246" y="337423"/>
            <a:ext cx="3476387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200"/>
              <a:buFont typeface="Concert One"/>
              <a:buNone/>
              <a:defRPr sz="4200" b="0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Font typeface="Arial"/>
              <a:buNone/>
              <a:defRPr sz="1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/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87125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4A72-0846-FFA7-6829-C7CAB927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90C8D-55F3-4D63-469C-3354CFC26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3EF308D-F3D2-3175-C059-3553BDB6E7FA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Environment &amp; Apparatus</a:t>
            </a:r>
          </a:p>
        </p:txBody>
      </p:sp>
      <p:pic>
        <p:nvPicPr>
          <p:cNvPr id="6" name="Picture 5" descr="A group of white papers on a table&#10;&#10;Description automatically generated">
            <a:extLst>
              <a:ext uri="{FF2B5EF4-FFF2-40B4-BE49-F238E27FC236}">
                <a16:creationId xmlns:a16="http://schemas.microsoft.com/office/drawing/2014/main" id="{BE574D26-FA16-819C-3215-452991395F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504" y="697159"/>
            <a:ext cx="5384377" cy="2447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8BD86-F49C-4DF3-975C-9610F467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171" y="3993315"/>
            <a:ext cx="73756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We created a paper prototype and simulated user interactions manually.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The prototypes were arranged on a table, and participants interacted with them following our script.</a:t>
            </a:r>
          </a:p>
        </p:txBody>
      </p:sp>
      <p:pic>
        <p:nvPicPr>
          <p:cNvPr id="4" name="Picture 3" descr="Several white papers on a black surface&#10;&#10;Description automatically generated">
            <a:extLst>
              <a:ext uri="{FF2B5EF4-FFF2-40B4-BE49-F238E27FC236}">
                <a16:creationId xmlns:a16="http://schemas.microsoft.com/office/drawing/2014/main" id="{42B74EC6-B187-CF75-61A7-4A91C1760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19" y="1348598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498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1A035-FA8D-EB49-66E6-ADD55073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EA65D-E9D6-2F58-41AF-A3D63DD8D7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5E962D61-09A7-8B78-DFEB-72DD1728E24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Procedure &amp;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EEF7-9093-C612-27BC-7E2C4887BA5A}"/>
              </a:ext>
            </a:extLst>
          </p:cNvPr>
          <p:cNvSpPr txBox="1"/>
          <p:nvPr/>
        </p:nvSpPr>
        <p:spPr>
          <a:xfrm>
            <a:off x="145981" y="1414197"/>
            <a:ext cx="78819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Welcome participant and explain purpose (testing </a:t>
            </a:r>
            <a:r>
              <a:rPr lang="en-US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PlanMate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prototype).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Emphasize testing the prototype, not their skills.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Obtain consent for participation and note-taking.</a:t>
            </a: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Arrange paper prototype elements logically.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Explain roles (facilitator, computer, observer).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Briefly outline the 3 tasks.</a:t>
            </a:r>
          </a:p>
        </p:txBody>
      </p:sp>
      <p:sp>
        <p:nvSpPr>
          <p:cNvPr id="7" name="Google Shape;332;p52">
            <a:extLst>
              <a:ext uri="{FF2B5EF4-FFF2-40B4-BE49-F238E27FC236}">
                <a16:creationId xmlns:a16="http://schemas.microsoft.com/office/drawing/2014/main" id="{39294B5F-D025-A07D-5F1A-89131A7F6A1A}"/>
              </a:ext>
            </a:extLst>
          </p:cNvPr>
          <p:cNvSpPr txBox="1">
            <a:spLocks/>
          </p:cNvSpPr>
          <p:nvPr/>
        </p:nvSpPr>
        <p:spPr>
          <a:xfrm>
            <a:off x="145981" y="707227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Introduction</a:t>
            </a:r>
          </a:p>
        </p:txBody>
      </p:sp>
      <p:sp>
        <p:nvSpPr>
          <p:cNvPr id="9" name="Google Shape;332;p52">
            <a:extLst>
              <a:ext uri="{FF2B5EF4-FFF2-40B4-BE49-F238E27FC236}">
                <a16:creationId xmlns:a16="http://schemas.microsoft.com/office/drawing/2014/main" id="{9A02E6BA-ED65-D57D-91CA-40F44976C010}"/>
              </a:ext>
            </a:extLst>
          </p:cNvPr>
          <p:cNvSpPr txBox="1">
            <a:spLocks/>
          </p:cNvSpPr>
          <p:nvPr/>
        </p:nvSpPr>
        <p:spPr>
          <a:xfrm>
            <a:off x="145981" y="2438725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Set Up</a:t>
            </a:r>
          </a:p>
        </p:txBody>
      </p:sp>
      <p:pic>
        <p:nvPicPr>
          <p:cNvPr id="10" name="Google Shape;343;p52">
            <a:extLst>
              <a:ext uri="{FF2B5EF4-FFF2-40B4-BE49-F238E27FC236}">
                <a16:creationId xmlns:a16="http://schemas.microsoft.com/office/drawing/2014/main" id="{49134D05-2992-8B74-04C6-EABBC4BD76AB}"/>
              </a:ext>
            </a:extLst>
          </p:cNvPr>
          <p:cNvPicPr preferRelativeResize="0"/>
          <p:nvPr/>
        </p:nvPicPr>
        <p:blipFill>
          <a:blip r:embed="rId3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V="1">
            <a:off x="6701778" y="3091584"/>
            <a:ext cx="3542903" cy="256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307559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7285-011E-4250-0C81-8E95A6CB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DE39D-9438-9530-1E36-C9AD59454C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66766D05-203E-F7CB-352F-9C5332B3386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Procedure &amp;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9C4CE-2043-CF98-8D82-D13826C0CB6E}"/>
              </a:ext>
            </a:extLst>
          </p:cNvPr>
          <p:cNvSpPr txBox="1"/>
          <p:nvPr/>
        </p:nvSpPr>
        <p:spPr>
          <a:xfrm>
            <a:off x="145981" y="1417588"/>
            <a:ext cx="78819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Task 1: Export timetable to PDF.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Task 2: View campus map with class locations.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Task 3: Generate and view personalized timetable.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Observe user behavior and note challenges.</a:t>
            </a: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Ask about likes, dislikes, and moments of confusion.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Collect suggestions for improvement.</a:t>
            </a: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Thank participant and explain how feedback will help refine </a:t>
            </a:r>
            <a:r>
              <a:rPr lang="en-US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PlanMate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47AACE38-077B-EDC7-069E-CC7F28AB8480}"/>
              </a:ext>
            </a:extLst>
          </p:cNvPr>
          <p:cNvSpPr txBox="1">
            <a:spLocks/>
          </p:cNvSpPr>
          <p:nvPr/>
        </p:nvSpPr>
        <p:spPr>
          <a:xfrm>
            <a:off x="145981" y="707227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Task Execution</a:t>
            </a:r>
          </a:p>
        </p:txBody>
      </p:sp>
      <p:sp>
        <p:nvSpPr>
          <p:cNvPr id="3" name="Google Shape;332;p52">
            <a:extLst>
              <a:ext uri="{FF2B5EF4-FFF2-40B4-BE49-F238E27FC236}">
                <a16:creationId xmlns:a16="http://schemas.microsoft.com/office/drawing/2014/main" id="{EEC1DA97-45DD-425E-93C2-7C02280A80EE}"/>
              </a:ext>
            </a:extLst>
          </p:cNvPr>
          <p:cNvSpPr txBox="1">
            <a:spLocks/>
          </p:cNvSpPr>
          <p:nvPr/>
        </p:nvSpPr>
        <p:spPr>
          <a:xfrm>
            <a:off x="145981" y="247683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Feedback</a:t>
            </a:r>
          </a:p>
        </p:txBody>
      </p:sp>
      <p:sp>
        <p:nvSpPr>
          <p:cNvPr id="6" name="Google Shape;332;p52">
            <a:extLst>
              <a:ext uri="{FF2B5EF4-FFF2-40B4-BE49-F238E27FC236}">
                <a16:creationId xmlns:a16="http://schemas.microsoft.com/office/drawing/2014/main" id="{FDF75283-AA66-BF65-1C5F-6A391C5B5D67}"/>
              </a:ext>
            </a:extLst>
          </p:cNvPr>
          <p:cNvSpPr txBox="1">
            <a:spLocks/>
          </p:cNvSpPr>
          <p:nvPr/>
        </p:nvSpPr>
        <p:spPr>
          <a:xfrm>
            <a:off x="145981" y="3716924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Conclusion</a:t>
            </a:r>
          </a:p>
        </p:txBody>
      </p:sp>
      <p:pic>
        <p:nvPicPr>
          <p:cNvPr id="7" name="Google Shape;343;p52">
            <a:extLst>
              <a:ext uri="{FF2B5EF4-FFF2-40B4-BE49-F238E27FC236}">
                <a16:creationId xmlns:a16="http://schemas.microsoft.com/office/drawing/2014/main" id="{567F6709-746C-70B1-D34C-ED3CB64A8628}"/>
              </a:ext>
            </a:extLst>
          </p:cNvPr>
          <p:cNvPicPr preferRelativeResize="0"/>
          <p:nvPr/>
        </p:nvPicPr>
        <p:blipFill>
          <a:blip r:embed="rId3" cstate="screen">
            <a:alphaModFix amt="8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3433120" y="-389233"/>
            <a:ext cx="5481041" cy="2486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9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1CE6D-B78C-0EAB-C94E-6A8E123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942" y="1283881"/>
            <a:ext cx="3585029" cy="1677033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HUST students face difficulties visualizing their timetables before course registration due to the lack of an official tool.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CE02B-0B7A-20A5-8F73-71FFAD47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DB80C7-8AC5-C349-47CD-35BA8BF80406}"/>
              </a:ext>
            </a:extLst>
          </p:cNvPr>
          <p:cNvSpPr txBox="1">
            <a:spLocks/>
          </p:cNvSpPr>
          <p:nvPr/>
        </p:nvSpPr>
        <p:spPr>
          <a:xfrm>
            <a:off x="5066324" y="711180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2D87E9-47C0-9C56-D7C5-F5DF47696FDB}"/>
              </a:ext>
            </a:extLst>
          </p:cNvPr>
          <p:cNvSpPr txBox="1">
            <a:spLocks/>
          </p:cNvSpPr>
          <p:nvPr/>
        </p:nvSpPr>
        <p:spPr>
          <a:xfrm>
            <a:off x="1002325" y="306975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Primary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CA28-C5BE-22CF-F928-EE89D0CCB43B}"/>
              </a:ext>
            </a:extLst>
          </p:cNvPr>
          <p:cNvSpPr txBox="1"/>
          <p:nvPr/>
        </p:nvSpPr>
        <p:spPr>
          <a:xfrm>
            <a:off x="703942" y="3642453"/>
            <a:ext cx="1974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Roboto Mono Medium"/>
                <a:ea typeface="Roboto Mono Medium"/>
                <a:sym typeface="Roboto Mono Medium"/>
              </a:rPr>
              <a:t>HUST students.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7D09F9-B4A2-4BFD-C251-C299C193CB77}"/>
              </a:ext>
            </a:extLst>
          </p:cNvPr>
          <p:cNvSpPr txBox="1">
            <a:spLocks/>
          </p:cNvSpPr>
          <p:nvPr/>
        </p:nvSpPr>
        <p:spPr>
          <a:xfrm>
            <a:off x="4746171" y="1283880"/>
            <a:ext cx="3585029" cy="16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>
              <a:buFont typeface="Roboto Mono Medium"/>
              <a:buNone/>
            </a:pPr>
            <a:r>
              <a:rPr lang="en-US" dirty="0"/>
              <a:t>A user-friendly app that allows students to customize and visualize their timetables quickly, ensuring smooth course registration.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63378C49-2066-DF44-B48A-575616ABCE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3811" y="480275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421452CD-CE07-3C21-D005-9BA049F5AAB3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46171" y="4310253"/>
            <a:ext cx="2179603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75F944DC-C859-F862-BA38-EA380E1B3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7423">
            <a:off x="7078690" y="3205679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98;p114">
            <a:extLst>
              <a:ext uri="{FF2B5EF4-FFF2-40B4-BE49-F238E27FC236}">
                <a16:creationId xmlns:a16="http://schemas.microsoft.com/office/drawing/2014/main" id="{973D6A59-7BEF-6560-4181-27FEAC2B91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9" y="406277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3;p114">
            <a:extLst>
              <a:ext uri="{FF2B5EF4-FFF2-40B4-BE49-F238E27FC236}">
                <a16:creationId xmlns:a16="http://schemas.microsoft.com/office/drawing/2014/main" id="{8C9F3F70-DB10-CEBD-8500-461F28BD547C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6695773" y="61967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867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319822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Goals and Metrics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9492E97-CFA3-BD4F-075D-7F6D8F9FCCE6}"/>
              </a:ext>
            </a:extLst>
          </p:cNvPr>
          <p:cNvSpPr txBox="1">
            <a:spLocks/>
          </p:cNvSpPr>
          <p:nvPr/>
        </p:nvSpPr>
        <p:spPr>
          <a:xfrm>
            <a:off x="1414400" y="857947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1) Efficiency</a:t>
            </a:r>
          </a:p>
        </p:txBody>
      </p:sp>
      <p:sp>
        <p:nvSpPr>
          <p:cNvPr id="12" name="Google Shape;381;p56">
            <a:extLst>
              <a:ext uri="{FF2B5EF4-FFF2-40B4-BE49-F238E27FC236}">
                <a16:creationId xmlns:a16="http://schemas.microsoft.com/office/drawing/2014/main" id="{84C6BF34-CB0B-492F-588A-0D53FFE6631F}"/>
              </a:ext>
            </a:extLst>
          </p:cNvPr>
          <p:cNvSpPr txBox="1">
            <a:spLocks/>
          </p:cNvSpPr>
          <p:nvPr/>
        </p:nvSpPr>
        <p:spPr>
          <a:xfrm>
            <a:off x="1414399" y="2508664"/>
            <a:ext cx="4147571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2) Clarity and Intuitiveness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169540" y="41750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BA64E-CECA-1D15-2D79-4134CEB41DE2}"/>
              </a:ext>
            </a:extLst>
          </p:cNvPr>
          <p:cNvSpPr txBox="1"/>
          <p:nvPr/>
        </p:nvSpPr>
        <p:spPr>
          <a:xfrm>
            <a:off x="1414399" y="1490988"/>
            <a:ext cx="577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Goal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Participants should complete tasks quickly and without unnecessary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Key Measurement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Time taken to complete each task (measured in minutes and seconds).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8C35C-675C-BEA9-7D9A-BEE77CF7B61A}"/>
              </a:ext>
            </a:extLst>
          </p:cNvPr>
          <p:cNvSpPr txBox="1"/>
          <p:nvPr/>
        </p:nvSpPr>
        <p:spPr>
          <a:xfrm>
            <a:off x="1414399" y="3113442"/>
            <a:ext cx="577356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Goal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interface should be easy to understand and navigate.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Key Measurement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Number of errors (e.g., choosing the wrong feature or being unsure of what to do).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Participant feedback on clarity (e.g., a 1-5 scale on how intuitive they found the prototype).</a:t>
            </a:r>
          </a:p>
        </p:txBody>
      </p:sp>
    </p:spTree>
    <p:extLst>
      <p:ext uri="{BB962C8B-B14F-4D97-AF65-F5344CB8AC3E}">
        <p14:creationId xmlns:p14="http://schemas.microsoft.com/office/powerpoint/2010/main" val="323046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146D22D6-3CA9-7102-6D2B-6038D417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345E3F9B-092C-06D8-B517-53264E7B6A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B591AC8A-0405-3EEF-EFA8-6C6244D02418}"/>
              </a:ext>
            </a:extLst>
          </p:cNvPr>
          <p:cNvSpPr txBox="1">
            <a:spLocks/>
          </p:cNvSpPr>
          <p:nvPr/>
        </p:nvSpPr>
        <p:spPr>
          <a:xfrm>
            <a:off x="1414399" y="1334038"/>
            <a:ext cx="4434737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Task 1: Export Timetable to 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6CD0F-6948-11CB-F7B3-2F2FCC81963A}"/>
              </a:ext>
            </a:extLst>
          </p:cNvPr>
          <p:cNvSpPr txBox="1"/>
          <p:nvPr/>
        </p:nvSpPr>
        <p:spPr>
          <a:xfrm>
            <a:off x="1414399" y="1967079"/>
            <a:ext cx="57735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Common Feedback: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Strength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export function is straightforward once users locate the correct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Issues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Two participants </a:t>
            </a:r>
            <a:r>
              <a:rPr lang="en-US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misclicked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the ‘Share’ button at least once, confusing it with Export.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The ‘Export’ button was described as hard to find and not prominent enough.</a:t>
            </a:r>
          </a:p>
          <a:p>
            <a:pPr lvl="2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-&gt; Mostly functional but lacks visibility for key buttons.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8CDEB998-98EB-EFFC-5E5A-8F56C01B39B7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5;p57">
            <a:extLst>
              <a:ext uri="{FF2B5EF4-FFF2-40B4-BE49-F238E27FC236}">
                <a16:creationId xmlns:a16="http://schemas.microsoft.com/office/drawing/2014/main" id="{26823E23-3DE7-2798-F98C-6DEFDBDB436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538001" y="3609085"/>
            <a:ext cx="1964948" cy="47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5;p57">
            <a:extLst>
              <a:ext uri="{FF2B5EF4-FFF2-40B4-BE49-F238E27FC236}">
                <a16:creationId xmlns:a16="http://schemas.microsoft.com/office/drawing/2014/main" id="{60167A8C-9396-6FF2-2D27-149D1F6D3ED8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65137">
            <a:off x="7024752" y="3201375"/>
            <a:ext cx="1180605" cy="285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75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94ABD69-110B-82EC-FCCF-2D948450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AC0078E-71A7-14AB-9227-03DAC39B5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51DCF2EB-DA18-C521-7BC4-D206CDEABF3C}"/>
              </a:ext>
            </a:extLst>
          </p:cNvPr>
          <p:cNvSpPr txBox="1">
            <a:spLocks/>
          </p:cNvSpPr>
          <p:nvPr/>
        </p:nvSpPr>
        <p:spPr>
          <a:xfrm>
            <a:off x="1414399" y="1334038"/>
            <a:ext cx="652803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Task 2: View Campus Map with Class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E3C85-C1BC-13C5-9D80-61F9653FB601}"/>
              </a:ext>
            </a:extLst>
          </p:cNvPr>
          <p:cNvSpPr txBox="1"/>
          <p:nvPr/>
        </p:nvSpPr>
        <p:spPr>
          <a:xfrm>
            <a:off x="1414399" y="1967079"/>
            <a:ext cx="6671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Common Feedback: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Strength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feature has strong potential and was positively received conceptually. Participants liked the idea of estimating travel time between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Issues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Navigation between tabs was a little bit hard to do.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The travel time estimation lacked clarity—users were unsure where to start or select endpoints.</a:t>
            </a:r>
          </a:p>
          <a:p>
            <a:pPr lvl="1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-&gt; Conceptually strong but needs better guidance for user actions.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1C01E9C-15C8-8A86-AE29-A13B24C73063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;p57">
            <a:extLst>
              <a:ext uri="{FF2B5EF4-FFF2-40B4-BE49-F238E27FC236}">
                <a16:creationId xmlns:a16="http://schemas.microsoft.com/office/drawing/2014/main" id="{81BC40B1-D228-795C-28EE-0F45E7A1420B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869" y="57033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99AFED9B-749B-89E5-0619-EFE546C8E4CC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832" y="727652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4732C704-13A2-53B1-F7A1-4D63ACDF412A}"/>
              </a:ext>
            </a:extLst>
          </p:cNvPr>
          <p:cNvPicPr preferRelativeResize="0"/>
          <p:nvPr/>
        </p:nvPicPr>
        <p:blipFill>
          <a:blip r:embed="rId4" cstate="screen">
            <a:alphaModFix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716" y="390376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1B6276BF-FF8F-7F92-486C-60824767534E}"/>
              </a:ext>
            </a:extLst>
          </p:cNvPr>
          <p:cNvPicPr preferRelativeResize="0"/>
          <p:nvPr/>
        </p:nvPicPr>
        <p:blipFill>
          <a:blip r:embed="rId5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282" y="4068531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551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B591BB2-7CEB-D197-8DE8-736780EFA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5F44C6E5-937E-F17F-5F58-3E4204A7CF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40BFBFE9-6D5D-4187-6F2A-75D1D465CFF3}"/>
              </a:ext>
            </a:extLst>
          </p:cNvPr>
          <p:cNvSpPr txBox="1">
            <a:spLocks/>
          </p:cNvSpPr>
          <p:nvPr/>
        </p:nvSpPr>
        <p:spPr>
          <a:xfrm>
            <a:off x="1414399" y="1334038"/>
            <a:ext cx="7019241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Task 3: Generate and View Personalized Timetable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06BC5-DD14-FE90-6F2A-AD6B39C10753}"/>
              </a:ext>
            </a:extLst>
          </p:cNvPr>
          <p:cNvSpPr txBox="1"/>
          <p:nvPr/>
        </p:nvSpPr>
        <p:spPr>
          <a:xfrm>
            <a:off x="1414399" y="1967079"/>
            <a:ext cx="67320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Common Feedback: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Strength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Participants found the concept of auto-generating a timetable appealing and thought it would save significant time during course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Issues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Preferences setup was confusing, with a user misinterpreting it as manual selection instead of automated planning.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The ‘Save’ button was overlooked by all participants due to its placement and lack of visibility.</a:t>
            </a:r>
          </a:p>
          <a:p>
            <a:pPr lvl="1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-&gt; Valuable feature but struggles with unclear preferences and save functionality.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E46ADE99-9A0A-2E15-DCE9-CD02AABA250B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26;p59">
            <a:extLst>
              <a:ext uri="{FF2B5EF4-FFF2-40B4-BE49-F238E27FC236}">
                <a16:creationId xmlns:a16="http://schemas.microsoft.com/office/drawing/2014/main" id="{2D2C0566-D657-999D-D15B-D99B184E4596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6924586" y="557562"/>
            <a:ext cx="666501" cy="765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15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EE56B8D-40E8-D6F2-A081-A2AA647C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6AFC34F2-2E25-EBA1-7563-7C1B8D751A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440734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87084D13-6DA1-2D3B-A80D-973F84F3C529}"/>
              </a:ext>
            </a:extLst>
          </p:cNvPr>
          <p:cNvSpPr txBox="1">
            <a:spLocks/>
          </p:cNvSpPr>
          <p:nvPr/>
        </p:nvSpPr>
        <p:spPr>
          <a:xfrm>
            <a:off x="1398215" y="1034345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Usability Goals Achievement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DE25-8418-E05D-DF24-DD77E823152E}"/>
              </a:ext>
            </a:extLst>
          </p:cNvPr>
          <p:cNvSpPr txBox="1"/>
          <p:nvPr/>
        </p:nvSpPr>
        <p:spPr>
          <a:xfrm>
            <a:off x="1322479" y="1630503"/>
            <a:ext cx="73632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Efficiency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(Score: 3.5/5)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Basic tasks were completed, but not efficiently. </a:t>
            </a:r>
            <a:r>
              <a:rPr lang="en-US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Misclicks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and navigation confusion slowed down completion times.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 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Several users needed to backtrack or retrace steps, which led to delays across all tasks.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Clarity and Intuitiveness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(Score: 3/5):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Partially 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app had potential, but users required significant trial-and-error to complete tasks. Errors due to unclear button placements, and task confusion were common.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Not Fully 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prototype's lack of step-by-step instructions and misplacement of buttons significantly hindered task clarity.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E146AA93-A6BF-81E8-3342-0305A50F26D1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872234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5;p57">
            <a:extLst>
              <a:ext uri="{FF2B5EF4-FFF2-40B4-BE49-F238E27FC236}">
                <a16:creationId xmlns:a16="http://schemas.microsoft.com/office/drawing/2014/main" id="{44322B7F-D00D-AF30-39CB-20466DCCC01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643177" y="1180882"/>
            <a:ext cx="1083587" cy="261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7835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AE24919-E44F-331E-7904-A6296AD5C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C63055E7-6218-EB8E-BC2E-6F17DB27C5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2330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010ED77D-E7B3-6F38-2B51-1755716DCDF5}"/>
              </a:ext>
            </a:extLst>
          </p:cNvPr>
          <p:cNvSpPr txBox="1">
            <a:spLocks/>
          </p:cNvSpPr>
          <p:nvPr/>
        </p:nvSpPr>
        <p:spPr>
          <a:xfrm>
            <a:off x="1398215" y="1329068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Implications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4CB5C-253F-CBF4-C997-B02206C870F3}"/>
              </a:ext>
            </a:extLst>
          </p:cNvPr>
          <p:cNvSpPr txBox="1"/>
          <p:nvPr/>
        </p:nvSpPr>
        <p:spPr>
          <a:xfrm>
            <a:off x="1322480" y="1955454"/>
            <a:ext cx="65594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Button Placement &amp; Labeling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  <a:r>
              <a:rPr lang="en-US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Misclicks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show the need for better visual hierarchy and clear labeling to reduce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Navigation Improvements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Adding a ‘Home’ tab or breadcrumb trails can simplify task transitions and enhance user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Guidance for Complex Features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Tasks like setting preferences and using the map require tooltips or instructions to guide users, especially first-timers.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413A5E14-2670-6566-A204-837CDC5EDAFA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1083830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8;p114">
            <a:extLst>
              <a:ext uri="{FF2B5EF4-FFF2-40B4-BE49-F238E27FC236}">
                <a16:creationId xmlns:a16="http://schemas.microsoft.com/office/drawing/2014/main" id="{F680CD16-D22A-94AA-D5C0-72772352AE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944" y="510546"/>
            <a:ext cx="1434265" cy="1146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8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E53415F-A30B-EB9D-43AE-8691458D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660A15E5-654F-6071-860E-8572BAEDA1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2330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810077FF-8F0F-E992-76FE-B2CC35AF4731}"/>
              </a:ext>
            </a:extLst>
          </p:cNvPr>
          <p:cNvSpPr txBox="1">
            <a:spLocks/>
          </p:cNvSpPr>
          <p:nvPr/>
        </p:nvSpPr>
        <p:spPr>
          <a:xfrm>
            <a:off x="1398215" y="1329068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B0F36-AF55-0615-BDD3-B43F1A5AC649}"/>
              </a:ext>
            </a:extLst>
          </p:cNvPr>
          <p:cNvSpPr txBox="1"/>
          <p:nvPr/>
        </p:nvSpPr>
        <p:spPr>
          <a:xfrm>
            <a:off x="1322480" y="1955454"/>
            <a:ext cx="65594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Button Redesign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Position critical buttons prominently and use consistent design patterns. Maybe add confirmation messages after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Enhanced Navigation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Add a ‘Home’ tab for easy access to the main page and breadcrumbs to show user location within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Feature Guidance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Provide tooltips or tutorials for the ‘Preferences’ setup and ‘Travel Time Estimation’. Improve map annotations with clearer start/end points.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1FB42E2A-BC83-031D-1622-64FDE6F84736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1083830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3;p114">
            <a:extLst>
              <a:ext uri="{FF2B5EF4-FFF2-40B4-BE49-F238E27FC236}">
                <a16:creationId xmlns:a16="http://schemas.microsoft.com/office/drawing/2014/main" id="{429AA891-EFE1-9EF8-5CDF-6B8C8D751D8B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5926209" y="576792"/>
            <a:ext cx="885968" cy="1290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781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BC72039-B708-EFF7-360F-C2FB91AD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D90FDB4C-256B-850E-CF5B-781B388511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2330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0E41F83-5B8B-9D7C-6D72-1343547CE73E}"/>
              </a:ext>
            </a:extLst>
          </p:cNvPr>
          <p:cNvSpPr txBox="1">
            <a:spLocks/>
          </p:cNvSpPr>
          <p:nvPr/>
        </p:nvSpPr>
        <p:spPr>
          <a:xfrm>
            <a:off x="1398215" y="1329068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What’s Testing Couldn’t Reveal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36E03-EC8F-04AD-BDB5-904ACEB6CD48}"/>
              </a:ext>
            </a:extLst>
          </p:cNvPr>
          <p:cNvSpPr txBox="1"/>
          <p:nvPr/>
        </p:nvSpPr>
        <p:spPr>
          <a:xfrm>
            <a:off x="1322480" y="1955454"/>
            <a:ext cx="65594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Aesthetic Appeal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lack of color and final design elements means user opinions on the visual design were not assessed.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Long-Term Usability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Testing was done on first-time use; how users adapt or perform over time was not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Performance Under Load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prototype didn’t simulate real-world usage, so performance and scalability remain untested.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Edge Cases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Scenarios like conflicting preferences or incomplete timetable files were not fully explored.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6CF125AA-77B9-784C-DC09-A3E896A9BAEA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1083830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81;p88">
            <a:extLst>
              <a:ext uri="{FF2B5EF4-FFF2-40B4-BE49-F238E27FC236}">
                <a16:creationId xmlns:a16="http://schemas.microsoft.com/office/drawing/2014/main" id="{195A704B-591C-E90A-E895-9C2388D42052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002" y="917297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A850DBB6-F538-256F-E2F4-07DF37BF5068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127" y="3790452"/>
            <a:ext cx="757045" cy="823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3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987F8-3384-5444-8D7B-9A2ED6DD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8DEA0-964C-9E46-6AF8-EEC32C76CE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4FD5E29-0309-B8E1-9F23-731162C1F7A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1: Login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BCC1-15EE-F538-3339-4D9B4624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99" y="746512"/>
            <a:ext cx="5431170" cy="3855716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A4BD41EB-F207-868F-E37B-2A8C603B4F50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762553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27DB7-3AC2-9535-7CA8-374B81B52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4EDF7B66-7DCF-B670-D8B8-B2B1208369C9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1: Login Page</a:t>
            </a:r>
          </a:p>
        </p:txBody>
      </p:sp>
      <p:sp>
        <p:nvSpPr>
          <p:cNvPr id="9" name="Google Shape;332;p52">
            <a:extLst>
              <a:ext uri="{FF2B5EF4-FFF2-40B4-BE49-F238E27FC236}">
                <a16:creationId xmlns:a16="http://schemas.microsoft.com/office/drawing/2014/main" id="{CD6FF7EE-826F-1EA2-1854-8DCBF2E35A33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After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E65629-5C01-CEF7-6F31-78F64C19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418" y="625600"/>
            <a:ext cx="5587162" cy="402039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B113E4-8857-226F-600E-AB79BA55B54D}"/>
              </a:ext>
            </a:extLst>
          </p:cNvPr>
          <p:cNvSpPr/>
          <p:nvPr/>
        </p:nvSpPr>
        <p:spPr>
          <a:xfrm>
            <a:off x="2093296" y="722640"/>
            <a:ext cx="2245348" cy="369822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0070D1-826E-6E2A-67C5-941DF2E89FCF}"/>
              </a:ext>
            </a:extLst>
          </p:cNvPr>
          <p:cNvSpPr/>
          <p:nvPr/>
        </p:nvSpPr>
        <p:spPr>
          <a:xfrm>
            <a:off x="4519099" y="497508"/>
            <a:ext cx="2939563" cy="414848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6878D-B07A-BDF9-A932-3C1920F2B6AC}"/>
              </a:ext>
            </a:extLst>
          </p:cNvPr>
          <p:cNvCxnSpPr>
            <a:stCxn id="12" idx="1"/>
          </p:cNvCxnSpPr>
          <p:nvPr/>
        </p:nvCxnSpPr>
        <p:spPr>
          <a:xfrm flipH="1">
            <a:off x="1254466" y="2571750"/>
            <a:ext cx="83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6EF452-9D13-671D-E675-93CD074C5DC6}"/>
              </a:ext>
            </a:extLst>
          </p:cNvPr>
          <p:cNvSpPr txBox="1"/>
          <p:nvPr/>
        </p:nvSpPr>
        <p:spPr>
          <a:xfrm>
            <a:off x="222291" y="2212979"/>
            <a:ext cx="196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left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3B46D-A428-C26E-506F-0F1086F78A47}"/>
              </a:ext>
            </a:extLst>
          </p:cNvPr>
          <p:cNvSpPr txBox="1"/>
          <p:nvPr/>
        </p:nvSpPr>
        <p:spPr>
          <a:xfrm>
            <a:off x="7533442" y="2212979"/>
            <a:ext cx="65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561898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2E556A2D-46E1-551F-5054-CD9AFD06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7C9C628-8AB6-079E-C930-05FC1C16FAF2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8C201F7-408F-380F-C19B-0E231EB759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800DEF58-4942-D336-72A7-24E6B6B652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7BCB6A1D-5540-77FF-9D4D-C1CD42BC4B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A9B3BCD3-509E-B66E-2806-64B81C8B8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83093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err="1"/>
              <a:t>Needfinding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C515-0F85-3C2F-1F2C-D1D123A43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821A7-10ED-1AF4-7559-017BDF3CCD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31F5865-59F8-422E-7D2E-6CBDD0CEE390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1: Login Page</a:t>
            </a:r>
          </a:p>
        </p:txBody>
      </p:sp>
      <p:sp>
        <p:nvSpPr>
          <p:cNvPr id="3" name="Google Shape;332;p52">
            <a:extLst>
              <a:ext uri="{FF2B5EF4-FFF2-40B4-BE49-F238E27FC236}">
                <a16:creationId xmlns:a16="http://schemas.microsoft.com/office/drawing/2014/main" id="{30D7D9E2-78FD-58FB-7F8B-41FFE0D5076D}"/>
              </a:ext>
            </a:extLst>
          </p:cNvPr>
          <p:cNvSpPr txBox="1">
            <a:spLocks/>
          </p:cNvSpPr>
          <p:nvPr/>
        </p:nvSpPr>
        <p:spPr>
          <a:xfrm>
            <a:off x="145981" y="489573"/>
            <a:ext cx="1522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21CE7-85E6-139F-939D-C094FC47417E}"/>
              </a:ext>
            </a:extLst>
          </p:cNvPr>
          <p:cNvSpPr txBox="1"/>
          <p:nvPr/>
        </p:nvSpPr>
        <p:spPr>
          <a:xfrm>
            <a:off x="396103" y="1079426"/>
            <a:ext cx="636743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the login box to the left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To create a more balanced layout and ensure better visual flow, improving user experience.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Add an image of HUST campus to the right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Increases brand recognition and creates a more familiar and engaging environment for users.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6AAED-184E-835A-98FA-255ABD94D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72" y="2855714"/>
            <a:ext cx="3105093" cy="220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EC6AA-8F9A-18CA-9788-36BFA7EDE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183" y="2840972"/>
            <a:ext cx="3063440" cy="22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728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22EF-DD34-D1FB-9587-4513528E2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9E531-97BC-AC4E-798F-EF8693E7EC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69255C46-CF09-BF7A-F5EB-A9E159E80B09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2: Timetable/Schedule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3736C788-B961-FDE4-6033-E5DF03E032F1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Before</a:t>
            </a:r>
          </a:p>
        </p:txBody>
      </p:sp>
      <p:pic>
        <p:nvPicPr>
          <p:cNvPr id="4" name="Picture 3" descr="A schedule on a white sheet&#10;&#10;Description automatically generated">
            <a:extLst>
              <a:ext uri="{FF2B5EF4-FFF2-40B4-BE49-F238E27FC236}">
                <a16:creationId xmlns:a16="http://schemas.microsoft.com/office/drawing/2014/main" id="{6C3AC53D-BE9F-B96E-C48C-C25234D2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88" y="675777"/>
            <a:ext cx="5753590" cy="39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2054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6428-2BAA-9197-AD87-1E80C0E2C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3CD6C-7AFA-F233-2C74-A79C028671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13397DD9-0651-3530-4531-F58F5F5EA18A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2: Timetable/Schedule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7D291229-237B-9817-2B39-A2B6A386212B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1D38A-73A9-87C5-3018-44F8CFC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03" y="572700"/>
            <a:ext cx="5908359" cy="41537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1F1E69-8843-02E6-954A-79CFA3F35496}"/>
              </a:ext>
            </a:extLst>
          </p:cNvPr>
          <p:cNvSpPr/>
          <p:nvPr/>
        </p:nvSpPr>
        <p:spPr>
          <a:xfrm>
            <a:off x="3702943" y="685366"/>
            <a:ext cx="650816" cy="28244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A30323-FDDA-1785-46BE-6C6C7A57E75E}"/>
              </a:ext>
            </a:extLst>
          </p:cNvPr>
          <p:cNvSpPr/>
          <p:nvPr/>
        </p:nvSpPr>
        <p:spPr>
          <a:xfrm>
            <a:off x="1775901" y="1096531"/>
            <a:ext cx="2418248" cy="981651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79B081-4B65-E7DD-9102-72EE857419C2}"/>
              </a:ext>
            </a:extLst>
          </p:cNvPr>
          <p:cNvSpPr/>
          <p:nvPr/>
        </p:nvSpPr>
        <p:spPr>
          <a:xfrm>
            <a:off x="4036821" y="1080476"/>
            <a:ext cx="2245348" cy="1247088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66335B-B226-3C35-7D2A-1B6A1DF2AD14}"/>
              </a:ext>
            </a:extLst>
          </p:cNvPr>
          <p:cNvSpPr/>
          <p:nvPr/>
        </p:nvSpPr>
        <p:spPr>
          <a:xfrm>
            <a:off x="6514154" y="662695"/>
            <a:ext cx="982415" cy="305115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F8E9EC-3AA5-3DAE-A8DE-203C769D5F53}"/>
              </a:ext>
            </a:extLst>
          </p:cNvPr>
          <p:cNvSpPr/>
          <p:nvPr/>
        </p:nvSpPr>
        <p:spPr>
          <a:xfrm>
            <a:off x="6377065" y="1236734"/>
            <a:ext cx="1054332" cy="96236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69EB66-5BFC-9528-A0A6-5D2B42C70FB9}"/>
              </a:ext>
            </a:extLst>
          </p:cNvPr>
          <p:cNvSpPr/>
          <p:nvPr/>
        </p:nvSpPr>
        <p:spPr>
          <a:xfrm>
            <a:off x="3786069" y="2206903"/>
            <a:ext cx="4050565" cy="2597565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AE9E9F-56F2-BB0E-D89A-8D87476CA231}"/>
              </a:ext>
            </a:extLst>
          </p:cNvPr>
          <p:cNvCxnSpPr/>
          <p:nvPr/>
        </p:nvCxnSpPr>
        <p:spPr>
          <a:xfrm flipH="1">
            <a:off x="937071" y="1407968"/>
            <a:ext cx="83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A8B543-71DC-44B4-27B9-46D800AC942C}"/>
              </a:ext>
            </a:extLst>
          </p:cNvPr>
          <p:cNvCxnSpPr>
            <a:cxnSpLocks/>
          </p:cNvCxnSpPr>
          <p:nvPr/>
        </p:nvCxnSpPr>
        <p:spPr>
          <a:xfrm flipH="1">
            <a:off x="1356486" y="1891618"/>
            <a:ext cx="26803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940A32-4758-9181-3623-C230B3A0FE18}"/>
              </a:ext>
            </a:extLst>
          </p:cNvPr>
          <p:cNvCxnSpPr>
            <a:cxnSpLocks/>
          </p:cNvCxnSpPr>
          <p:nvPr/>
        </p:nvCxnSpPr>
        <p:spPr>
          <a:xfrm>
            <a:off x="7836634" y="3486150"/>
            <a:ext cx="8766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423F64-9E91-BD2D-0520-EF250F12606A}"/>
              </a:ext>
            </a:extLst>
          </p:cNvPr>
          <p:cNvSpPr txBox="1"/>
          <p:nvPr/>
        </p:nvSpPr>
        <p:spPr>
          <a:xfrm>
            <a:off x="-49424" y="1519723"/>
            <a:ext cx="196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left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1F0A5-9440-9AE9-9671-8C62533701CA}"/>
              </a:ext>
            </a:extLst>
          </p:cNvPr>
          <p:cNvSpPr txBox="1"/>
          <p:nvPr/>
        </p:nvSpPr>
        <p:spPr>
          <a:xfrm>
            <a:off x="7885723" y="2898570"/>
            <a:ext cx="1274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415DE-1188-8F0C-BBD6-2DC4F9BB381C}"/>
              </a:ext>
            </a:extLst>
          </p:cNvPr>
          <p:cNvSpPr txBox="1"/>
          <p:nvPr/>
        </p:nvSpPr>
        <p:spPr>
          <a:xfrm>
            <a:off x="7549604" y="1497052"/>
            <a:ext cx="1274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Rearrange buttons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5A247-40B2-8295-2B70-15B2A9022CED}"/>
              </a:ext>
            </a:extLst>
          </p:cNvPr>
          <p:cNvSpPr txBox="1"/>
          <p:nvPr/>
        </p:nvSpPr>
        <p:spPr>
          <a:xfrm>
            <a:off x="3167495" y="672699"/>
            <a:ext cx="71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3128D5-85C1-0E69-3522-8C41612DD54B}"/>
              </a:ext>
            </a:extLst>
          </p:cNvPr>
          <p:cNvSpPr txBox="1"/>
          <p:nvPr/>
        </p:nvSpPr>
        <p:spPr>
          <a:xfrm>
            <a:off x="6745020" y="393771"/>
            <a:ext cx="71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New</a:t>
            </a:r>
          </a:p>
        </p:txBody>
      </p:sp>
      <p:sp>
        <p:nvSpPr>
          <p:cNvPr id="25" name="Google Shape;332;p52">
            <a:extLst>
              <a:ext uri="{FF2B5EF4-FFF2-40B4-BE49-F238E27FC236}">
                <a16:creationId xmlns:a16="http://schemas.microsoft.com/office/drawing/2014/main" id="{DE8AC054-7AB6-BC11-B9F7-1D3495D3B2A3}"/>
              </a:ext>
            </a:extLst>
          </p:cNvPr>
          <p:cNvSpPr txBox="1">
            <a:spLocks/>
          </p:cNvSpPr>
          <p:nvPr/>
        </p:nvSpPr>
        <p:spPr>
          <a:xfrm>
            <a:off x="4108763" y="464652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6138429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D4F0-2CA6-D2B8-A104-F066C511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D0BCE-D165-FE7A-237A-2F39DBC9D6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82E426B-D4FE-3FA8-361D-A9131AB064F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2: Timetable/Schedule Page</a:t>
            </a:r>
          </a:p>
        </p:txBody>
      </p:sp>
      <p:sp>
        <p:nvSpPr>
          <p:cNvPr id="3" name="Google Shape;332;p52">
            <a:extLst>
              <a:ext uri="{FF2B5EF4-FFF2-40B4-BE49-F238E27FC236}">
                <a16:creationId xmlns:a16="http://schemas.microsoft.com/office/drawing/2014/main" id="{3C8E4AC7-F2A1-B864-B647-DC819398FED6}"/>
              </a:ext>
            </a:extLst>
          </p:cNvPr>
          <p:cNvSpPr txBox="1">
            <a:spLocks/>
          </p:cNvSpPr>
          <p:nvPr/>
        </p:nvSpPr>
        <p:spPr>
          <a:xfrm>
            <a:off x="145981" y="489573"/>
            <a:ext cx="1522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12CC0-EED0-FD3A-9D79-A3A9D11B55BF}"/>
              </a:ext>
            </a:extLst>
          </p:cNvPr>
          <p:cNvSpPr txBox="1"/>
          <p:nvPr/>
        </p:nvSpPr>
        <p:spPr>
          <a:xfrm>
            <a:off x="394534" y="1145400"/>
            <a:ext cx="835493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Add a "Schedule" page button (instead of using the logo)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Provides clearer navigation and makes it easier to return to the schedule.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the "Upload File" and "Search Course" sections to the left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more organized layout and improves accessibility.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the "Preferences" section to the left and adjust checkbox options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Improves readability by separating options, making it more user-friendly.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Reorganize the "Auto Generate" and "Save" buttons close together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Enhances efficiency by grouping key actions for quicker completion.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Shift the timetable slightly to the right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balanced, natural visual flow after layout adjustments.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Add a button/tab for the profile instead of email/logout in the corner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Improves accessibility to profile and logout options, enhancing navigation.</a:t>
            </a:r>
          </a:p>
        </p:txBody>
      </p:sp>
    </p:spTree>
    <p:extLst>
      <p:ext uri="{BB962C8B-B14F-4D97-AF65-F5344CB8AC3E}">
        <p14:creationId xmlns:p14="http://schemas.microsoft.com/office/powerpoint/2010/main" val="4252284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1AD2-A143-7266-4C18-C4999A19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B002C-DB5F-830D-8E1B-F691605CB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39C23DBA-F4FF-CD2D-0010-E822DF52E6B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3: Map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DCE7789C-7A26-DC01-9DD2-3ED1D1F8782E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6AA28-0698-9C06-FB8B-3D6B0B45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30" y="634913"/>
            <a:ext cx="5755706" cy="39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361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6077-7A7E-3086-D003-ECD2227F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EDAE9-AA14-ED31-E837-7CCE25CBE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A51588B-2758-DDA4-C7BA-15626A2B644D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3: Map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D872A539-E5D6-16B5-F5EE-087A1C2F4A54}"/>
              </a:ext>
            </a:extLst>
          </p:cNvPr>
          <p:cNvSpPr txBox="1">
            <a:spLocks/>
          </p:cNvSpPr>
          <p:nvPr/>
        </p:nvSpPr>
        <p:spPr>
          <a:xfrm>
            <a:off x="4108763" y="463890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CB623-7947-96AB-B961-6A06CC18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51" y="572700"/>
            <a:ext cx="5427896" cy="4149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41A2C4-3141-425F-E1AC-A4007E28D033}"/>
              </a:ext>
            </a:extLst>
          </p:cNvPr>
          <p:cNvSpPr/>
          <p:nvPr/>
        </p:nvSpPr>
        <p:spPr>
          <a:xfrm>
            <a:off x="1858051" y="1073671"/>
            <a:ext cx="1936709" cy="1059929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CA91A6-2FCC-40C6-7876-12588C9FFD41}"/>
              </a:ext>
            </a:extLst>
          </p:cNvPr>
          <p:cNvSpPr/>
          <p:nvPr/>
        </p:nvSpPr>
        <p:spPr>
          <a:xfrm>
            <a:off x="3725613" y="1145400"/>
            <a:ext cx="3560334" cy="283986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F14010-15F2-243C-95C9-52660B364600}"/>
              </a:ext>
            </a:extLst>
          </p:cNvPr>
          <p:cNvSpPr/>
          <p:nvPr/>
        </p:nvSpPr>
        <p:spPr>
          <a:xfrm>
            <a:off x="3725613" y="3810000"/>
            <a:ext cx="3560334" cy="912101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A7CE29-9A51-F1C2-DF13-F8EB95CC8D6F}"/>
              </a:ext>
            </a:extLst>
          </p:cNvPr>
          <p:cNvCxnSpPr/>
          <p:nvPr/>
        </p:nvCxnSpPr>
        <p:spPr>
          <a:xfrm flipH="1">
            <a:off x="1019221" y="1423208"/>
            <a:ext cx="83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31BF17-A884-E736-A98B-7F6A09A2E294}"/>
              </a:ext>
            </a:extLst>
          </p:cNvPr>
          <p:cNvSpPr txBox="1"/>
          <p:nvPr/>
        </p:nvSpPr>
        <p:spPr>
          <a:xfrm>
            <a:off x="-2" y="1497618"/>
            <a:ext cx="19635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left</a:t>
            </a:r>
            <a:b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</a:b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Change into checkboxes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710F7D-1B59-C928-8A3F-B292978DCD80}"/>
              </a:ext>
            </a:extLst>
          </p:cNvPr>
          <p:cNvCxnSpPr>
            <a:cxnSpLocks/>
          </p:cNvCxnSpPr>
          <p:nvPr/>
        </p:nvCxnSpPr>
        <p:spPr>
          <a:xfrm flipV="1">
            <a:off x="7285947" y="2255104"/>
            <a:ext cx="821101" cy="6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24387-0894-D183-19E1-D6994FA86A07}"/>
              </a:ext>
            </a:extLst>
          </p:cNvPr>
          <p:cNvSpPr txBox="1"/>
          <p:nvPr/>
        </p:nvSpPr>
        <p:spPr>
          <a:xfrm>
            <a:off x="7285947" y="2339357"/>
            <a:ext cx="1963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4BCF7-0193-9159-512B-46CC36A45248}"/>
              </a:ext>
            </a:extLst>
          </p:cNvPr>
          <p:cNvSpPr txBox="1"/>
          <p:nvPr/>
        </p:nvSpPr>
        <p:spPr>
          <a:xfrm>
            <a:off x="7285946" y="3810000"/>
            <a:ext cx="1963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Separate from the “Day Check” box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down here</a:t>
            </a:r>
          </a:p>
        </p:txBody>
      </p:sp>
    </p:spTree>
    <p:extLst>
      <p:ext uri="{BB962C8B-B14F-4D97-AF65-F5344CB8AC3E}">
        <p14:creationId xmlns:p14="http://schemas.microsoft.com/office/powerpoint/2010/main" val="531373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44AD-4561-E32C-9A9D-D2CEE088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C7CD2-26D8-2C8A-B2BB-11F9280435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B0ECE40-3E7F-7DDE-E056-D9CF2C85532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3: Map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90428A11-E24E-BC68-9761-C348911D8794}"/>
              </a:ext>
            </a:extLst>
          </p:cNvPr>
          <p:cNvSpPr txBox="1">
            <a:spLocks/>
          </p:cNvSpPr>
          <p:nvPr/>
        </p:nvSpPr>
        <p:spPr>
          <a:xfrm>
            <a:off x="145981" y="489573"/>
            <a:ext cx="1522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E9519-9B5F-D305-D918-350693BD969A}"/>
              </a:ext>
            </a:extLst>
          </p:cNvPr>
          <p:cNvSpPr txBox="1"/>
          <p:nvPr/>
        </p:nvSpPr>
        <p:spPr>
          <a:xfrm>
            <a:off x="396103" y="1079426"/>
            <a:ext cx="69038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"Day Check" to the left and replace the dropdown with checkboxes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Synchronizes with the course schedule selection, making it more intuitive and consistent.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Separate "Moving Time Estimate" from "Day Check" and move it to the bottom, adding extra details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Improves clarity by isolating time estimates and providing additional information for better planning.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Shift the map to the right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more balanced layout after rearranging the elements.</a:t>
            </a:r>
          </a:p>
        </p:txBody>
      </p:sp>
    </p:spTree>
    <p:extLst>
      <p:ext uri="{BB962C8B-B14F-4D97-AF65-F5344CB8AC3E}">
        <p14:creationId xmlns:p14="http://schemas.microsoft.com/office/powerpoint/2010/main" val="195777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C05A-BF57-FD54-5F22-352480A5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029BA-92FD-2BB2-DC4A-9653C3598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AEBF2C6B-51F2-39B3-9F50-320D1AB84CCE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Simple Task Flow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E64231-9F6E-8CB0-6E2F-CEC79EF0E167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8605-9350-AE6C-2942-993D7DA5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1" y="775933"/>
            <a:ext cx="2852495" cy="2005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F19DA-0600-04BB-FCDB-1AA503DC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356" y="775933"/>
            <a:ext cx="2948098" cy="2746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AF566-7E85-A28C-35CC-8DB5A97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35" y="775933"/>
            <a:ext cx="3065798" cy="30136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627AB2-94A7-9B28-628D-0FAEDF5EE9B0}"/>
              </a:ext>
            </a:extLst>
          </p:cNvPr>
          <p:cNvSpPr/>
          <p:nvPr/>
        </p:nvSpPr>
        <p:spPr>
          <a:xfrm>
            <a:off x="1423429" y="791173"/>
            <a:ext cx="331829" cy="214667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5F803E6-B721-D13A-995F-819C67E2EC07}"/>
              </a:ext>
            </a:extLst>
          </p:cNvPr>
          <p:cNvCxnSpPr>
            <a:cxnSpLocks/>
            <a:stCxn id="2" idx="0"/>
            <a:endCxn id="4" idx="0"/>
          </p:cNvCxnSpPr>
          <p:nvPr/>
        </p:nvCxnSpPr>
        <p:spPr>
          <a:xfrm rot="5400000" flipH="1" flipV="1">
            <a:off x="3045317" y="-697155"/>
            <a:ext cx="12700" cy="29461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8CAB98-E893-E2D6-8215-1072426D1870}"/>
              </a:ext>
            </a:extLst>
          </p:cNvPr>
          <p:cNvSpPr/>
          <p:nvPr/>
        </p:nvSpPr>
        <p:spPr>
          <a:xfrm rot="21087838">
            <a:off x="4096963" y="2083664"/>
            <a:ext cx="950070" cy="587145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EE404E0-4FEE-E85A-7721-1BE0D436EC7E}"/>
              </a:ext>
            </a:extLst>
          </p:cNvPr>
          <p:cNvCxnSpPr>
            <a:cxnSpLocks/>
            <a:stCxn id="20" idx="0"/>
            <a:endCxn id="10" idx="0"/>
          </p:cNvCxnSpPr>
          <p:nvPr/>
        </p:nvCxnSpPr>
        <p:spPr>
          <a:xfrm rot="5400000" flipH="1" flipV="1">
            <a:off x="5394337" y="-89980"/>
            <a:ext cx="1310983" cy="3042811"/>
          </a:xfrm>
          <a:prstGeom prst="curvedConnector3">
            <a:avLst>
              <a:gd name="adj1" fmla="val 442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5A4D3C-8A21-554E-97CA-D145F3180940}"/>
              </a:ext>
            </a:extLst>
          </p:cNvPr>
          <p:cNvSpPr/>
          <p:nvPr/>
        </p:nvSpPr>
        <p:spPr>
          <a:xfrm flipV="1">
            <a:off x="6568440" y="3556918"/>
            <a:ext cx="702862" cy="24286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BE6517F-0E52-1337-9514-05AF55F8C05E}"/>
              </a:ext>
            </a:extLst>
          </p:cNvPr>
          <p:cNvSpPr txBox="1">
            <a:spLocks/>
          </p:cNvSpPr>
          <p:nvPr/>
        </p:nvSpPr>
        <p:spPr>
          <a:xfrm>
            <a:off x="377842" y="446407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“Export” tab]</a:t>
            </a:r>
            <a:endParaRPr lang="en-US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188102D2-F637-068C-97B8-7C1CB073B46E}"/>
              </a:ext>
            </a:extLst>
          </p:cNvPr>
          <p:cNvSpPr txBox="1">
            <a:spLocks/>
          </p:cNvSpPr>
          <p:nvPr/>
        </p:nvSpPr>
        <p:spPr>
          <a:xfrm>
            <a:off x="3324019" y="446407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the picture of the timetable]</a:t>
            </a:r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DF410AD-2106-E37F-E906-E7057EE64D0D}"/>
              </a:ext>
            </a:extLst>
          </p:cNvPr>
          <p:cNvSpPr txBox="1">
            <a:spLocks/>
          </p:cNvSpPr>
          <p:nvPr/>
        </p:nvSpPr>
        <p:spPr>
          <a:xfrm>
            <a:off x="6376848" y="446407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“Download” button]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991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34BC2-84DE-F0C5-1B2C-0DC6A961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79C6B-B58B-BD1E-D939-427253719B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F6320BFB-2199-5400-2EE4-833AB141FB8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Moderate Task Flow (1)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DC8B3D-8D6D-AAAD-69C8-AAC552BEACA8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</a:t>
            </a:r>
          </a:p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 class locations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00FFC-73FD-5C30-2E12-2A56B195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1" y="1515073"/>
            <a:ext cx="2852495" cy="200536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FA0231-46BD-EA09-2A69-76FE0714DDA8}"/>
              </a:ext>
            </a:extLst>
          </p:cNvPr>
          <p:cNvSpPr/>
          <p:nvPr/>
        </p:nvSpPr>
        <p:spPr>
          <a:xfrm>
            <a:off x="2452301" y="1530313"/>
            <a:ext cx="331829" cy="214667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5E9F66B-7D22-C3FB-B83D-F3D76111E944}"/>
              </a:ext>
            </a:extLst>
          </p:cNvPr>
          <p:cNvCxnSpPr>
            <a:cxnSpLocks/>
            <a:stCxn id="7" idx="0"/>
            <a:endCxn id="15" idx="0"/>
          </p:cNvCxnSpPr>
          <p:nvPr/>
        </p:nvCxnSpPr>
        <p:spPr>
          <a:xfrm rot="5400000" flipH="1" flipV="1">
            <a:off x="4596886" y="-463597"/>
            <a:ext cx="15240" cy="3972581"/>
          </a:xfrm>
          <a:prstGeom prst="curvedConnector3">
            <a:avLst>
              <a:gd name="adj1" fmla="val 16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49469-998D-AB38-BCA9-EC10E794A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25" y="1515073"/>
            <a:ext cx="3252743" cy="2486587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DDE083C-A3D4-67F0-D98B-B136417849FE}"/>
              </a:ext>
            </a:extLst>
          </p:cNvPr>
          <p:cNvSpPr txBox="1">
            <a:spLocks/>
          </p:cNvSpPr>
          <p:nvPr/>
        </p:nvSpPr>
        <p:spPr>
          <a:xfrm>
            <a:off x="3377681" y="445383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“Map” tab]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421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8B43-DBA7-25B1-EAC4-BF9F267B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1A3834-FD6F-90AF-58CB-51A9CDE1E5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69229FC-7C3C-D47E-1BEA-1AACBDEDA457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Moderate Task Flow (2)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A60AF6D-2532-BA07-0A4A-284EE678D4C9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</a:t>
            </a:r>
          </a:p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 class locations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E4C497-D0CE-DAC9-97E1-B010A0B1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3" y="1396223"/>
            <a:ext cx="2773884" cy="212051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00EFE44B-697F-FAAE-A6F4-6867215B12DC}"/>
              </a:ext>
            </a:extLst>
          </p:cNvPr>
          <p:cNvSpPr txBox="1">
            <a:spLocks/>
          </p:cNvSpPr>
          <p:nvPr/>
        </p:nvSpPr>
        <p:spPr>
          <a:xfrm>
            <a:off x="188644" y="4130091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[Choose wanted days in “Day Check” checkboxes]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DDC215-9116-DD1D-595D-BAF2D547E7AB}"/>
              </a:ext>
            </a:extLst>
          </p:cNvPr>
          <p:cNvSpPr/>
          <p:nvPr/>
        </p:nvSpPr>
        <p:spPr>
          <a:xfrm>
            <a:off x="188644" y="1630680"/>
            <a:ext cx="977216" cy="681038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2938FA-0086-B0EC-EB72-C446D689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54" y="1378052"/>
            <a:ext cx="2773884" cy="212051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694F2D-5B1C-0987-A29D-1462D4B88553}"/>
              </a:ext>
            </a:extLst>
          </p:cNvPr>
          <p:cNvSpPr/>
          <p:nvPr/>
        </p:nvSpPr>
        <p:spPr>
          <a:xfrm>
            <a:off x="3081803" y="2157127"/>
            <a:ext cx="1015608" cy="130877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3665CB-1DDC-F6DC-D5CF-E0B83D68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85" y="1378053"/>
            <a:ext cx="2773884" cy="212051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FBEFA3-0934-CBEF-ACB9-9053451E990B}"/>
              </a:ext>
            </a:extLst>
          </p:cNvPr>
          <p:cNvSpPr/>
          <p:nvPr/>
        </p:nvSpPr>
        <p:spPr>
          <a:xfrm>
            <a:off x="7030078" y="3069790"/>
            <a:ext cx="1834291" cy="49206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D276EA-248C-8F4D-B269-0F200F1A518A}"/>
              </a:ext>
            </a:extLst>
          </p:cNvPr>
          <p:cNvSpPr/>
          <p:nvPr/>
        </p:nvSpPr>
        <p:spPr>
          <a:xfrm>
            <a:off x="7008729" y="1608294"/>
            <a:ext cx="1933696" cy="157457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5568DD4-A649-CCCD-C09C-D9979AC93C46}"/>
              </a:ext>
            </a:extLst>
          </p:cNvPr>
          <p:cNvSpPr txBox="1">
            <a:spLocks/>
          </p:cNvSpPr>
          <p:nvPr/>
        </p:nvSpPr>
        <p:spPr>
          <a:xfrm>
            <a:off x="3151173" y="4135848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[Choose wanted courses to see the classes]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D09C27-CDF9-5958-9672-EF33259B719B}"/>
              </a:ext>
            </a:extLst>
          </p:cNvPr>
          <p:cNvSpPr txBox="1">
            <a:spLocks/>
          </p:cNvSpPr>
          <p:nvPr/>
        </p:nvSpPr>
        <p:spPr>
          <a:xfrm>
            <a:off x="6090485" y="4130091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[The map displays the classes and estimate moving time shows up]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0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47E8AEB-C810-31BB-BF1D-9503CD0C7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453390"/>
            <a:ext cx="6150906" cy="4291330"/>
          </a:xfrm>
          <a:prstGeom prst="rect">
            <a:avLst/>
          </a:prstGeom>
        </p:spPr>
      </p:pic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Participants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E6640D-EB47-C8EB-6D70-7EEF932AC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80" y="1137891"/>
            <a:ext cx="56900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Current HUST students.</a:t>
            </a:r>
            <a:endParaRPr lang="en-US" altLang="en-US" sz="1600" dirty="0">
              <a:solidFill>
                <a:schemeClr val="tx1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Students from other schools/universities.</a:t>
            </a:r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9492E97-CFA3-BD4F-075D-7F6D8F9FCCE6}"/>
              </a:ext>
            </a:extLst>
          </p:cNvPr>
          <p:cNvSpPr txBox="1">
            <a:spLocks/>
          </p:cNvSpPr>
          <p:nvPr/>
        </p:nvSpPr>
        <p:spPr>
          <a:xfrm>
            <a:off x="1414400" y="1631197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User Groups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BDA5601-7E86-6DA9-FA30-7C7E3C43B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80" y="2109201"/>
            <a:ext cx="74146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Normal Users (3):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Basic tools/methods for scheduling.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Expert Users (1):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Advanced knowledge of the systems.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Extreme Users (1):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Unique/advanced scheduling behaviors. </a:t>
            </a:r>
          </a:p>
        </p:txBody>
      </p:sp>
      <p:sp>
        <p:nvSpPr>
          <p:cNvPr id="12" name="Google Shape;381;p56">
            <a:extLst>
              <a:ext uri="{FF2B5EF4-FFF2-40B4-BE49-F238E27FC236}">
                <a16:creationId xmlns:a16="http://schemas.microsoft.com/office/drawing/2014/main" id="{84C6BF34-CB0B-492F-588A-0D53FFE6631F}"/>
              </a:ext>
            </a:extLst>
          </p:cNvPr>
          <p:cNvSpPr txBox="1">
            <a:spLocks/>
          </p:cNvSpPr>
          <p:nvPr/>
        </p:nvSpPr>
        <p:spPr>
          <a:xfrm>
            <a:off x="1414400" y="2848729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Interview Method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1160546-24B0-6B46-1243-D6E2E70EF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2480" y="3326735"/>
            <a:ext cx="695960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HUST students: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Offline interviews, face-to-face at school (5-10, max 20 mins).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Other students: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Online interviews (Zoom, Messenger, etc.) (5-10, max 20 mins).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69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A13C-09BE-1FB5-E3F1-B042F86C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5A284-EC5B-D2FF-244D-6F914326E3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D5E27D9-4788-0612-7F34-D617ABED527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 (1)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9443DDE-45AB-4CAF-B3AB-E8E4AA8A5D31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C88AC-8B65-201A-042A-A0BE8E66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59180"/>
            <a:ext cx="3814643" cy="27126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60573B-C3F9-2044-0609-92688A2EE9B1}"/>
              </a:ext>
            </a:extLst>
          </p:cNvPr>
          <p:cNvSpPr/>
          <p:nvPr/>
        </p:nvSpPr>
        <p:spPr>
          <a:xfrm>
            <a:off x="455344" y="1440180"/>
            <a:ext cx="1457276" cy="26670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EEDB0-88FF-7FBA-BB36-336689DD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059180"/>
            <a:ext cx="3814643" cy="27126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1903B5-5454-A950-9835-11A2E2EF992B}"/>
              </a:ext>
            </a:extLst>
          </p:cNvPr>
          <p:cNvSpPr/>
          <p:nvPr/>
        </p:nvSpPr>
        <p:spPr>
          <a:xfrm>
            <a:off x="4852084" y="1691640"/>
            <a:ext cx="1457276" cy="33528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620D3B-486D-031C-6095-8AE21C6CF33F}"/>
              </a:ext>
            </a:extLst>
          </p:cNvPr>
          <p:cNvSpPr txBox="1">
            <a:spLocks/>
          </p:cNvSpPr>
          <p:nvPr/>
        </p:nvSpPr>
        <p:spPr>
          <a:xfrm>
            <a:off x="88613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to import Excel file]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C00D3E8-974E-3CBD-7C85-7B903F93BD6C}"/>
              </a:ext>
            </a:extLst>
          </p:cNvPr>
          <p:cNvSpPr txBox="1">
            <a:spLocks/>
          </p:cNvSpPr>
          <p:nvPr/>
        </p:nvSpPr>
        <p:spPr>
          <a:xfrm>
            <a:off x="527525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[Check the Study Program and Search for the course’s name]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1602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91F5-4AF5-22A1-B9FD-3A2E34AFB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B6B9F-D6CD-91CF-29A9-1C6D69DFB9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3F905CB1-9CAE-33BF-758C-52F53932523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 (2)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980282-0650-B5D9-76DB-661E8756DE4B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3B45F5-7E10-36D9-0E10-8F598E6D5EF5}"/>
              </a:ext>
            </a:extLst>
          </p:cNvPr>
          <p:cNvSpPr txBox="1">
            <a:spLocks/>
          </p:cNvSpPr>
          <p:nvPr/>
        </p:nvSpPr>
        <p:spPr>
          <a:xfrm>
            <a:off x="88613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[Choose the course to show more information]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8FA793B-260B-48FF-1504-DF5947D2DB22}"/>
              </a:ext>
            </a:extLst>
          </p:cNvPr>
          <p:cNvSpPr txBox="1">
            <a:spLocks/>
          </p:cNvSpPr>
          <p:nvPr/>
        </p:nvSpPr>
        <p:spPr>
          <a:xfrm>
            <a:off x="527525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[The details of the classes of that course show up]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BC6D2-0DA0-480F-63C1-8D7354E7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1059180"/>
            <a:ext cx="3814644" cy="27126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05B77-087E-C9A8-C3BD-EE5E0AD3C764}"/>
              </a:ext>
            </a:extLst>
          </p:cNvPr>
          <p:cNvSpPr/>
          <p:nvPr/>
        </p:nvSpPr>
        <p:spPr>
          <a:xfrm>
            <a:off x="342898" y="2026920"/>
            <a:ext cx="1457276" cy="608542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390669-9915-0397-8CE2-BB38F0AE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79" y="1059180"/>
            <a:ext cx="3814644" cy="271263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C0542C-64C6-A8EA-E979-F716E2957E85}"/>
              </a:ext>
            </a:extLst>
          </p:cNvPr>
          <p:cNvSpPr/>
          <p:nvPr/>
        </p:nvSpPr>
        <p:spPr>
          <a:xfrm>
            <a:off x="4754879" y="2571750"/>
            <a:ext cx="1318261" cy="127635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45C14BB-D463-9763-599A-1263F131ED2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00174" y="2331720"/>
            <a:ext cx="2954705" cy="8782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7926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1F11-69F5-106B-EBDE-AC1567EE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5B405-4FE3-31E3-4D82-00DDC8EA73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00CF8BC8-962F-F180-CCD3-6BB3D959BF7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 (3)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049825-32F8-6558-2413-A601E44D1323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B9FF8B4-CD6E-D91E-D3F4-CD5BE5F57D85}"/>
              </a:ext>
            </a:extLst>
          </p:cNvPr>
          <p:cNvSpPr txBox="1">
            <a:spLocks/>
          </p:cNvSpPr>
          <p:nvPr/>
        </p:nvSpPr>
        <p:spPr>
          <a:xfrm>
            <a:off x="90229" y="3704852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[Check the boxes from the “Preference Absent” checkboxes]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4739B03-39CD-7A49-02D8-87372B531115}"/>
              </a:ext>
            </a:extLst>
          </p:cNvPr>
          <p:cNvSpPr txBox="1">
            <a:spLocks/>
          </p:cNvSpPr>
          <p:nvPr/>
        </p:nvSpPr>
        <p:spPr>
          <a:xfrm>
            <a:off x="3176868" y="3704852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on the “Auto Generate” button]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21F900-5395-EB16-F535-451C6EE5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" y="1393993"/>
            <a:ext cx="2679581" cy="190548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3BD016-BE7F-8B85-B4E7-0E9FB9109E80}"/>
              </a:ext>
            </a:extLst>
          </p:cNvPr>
          <p:cNvSpPr/>
          <p:nvPr/>
        </p:nvSpPr>
        <p:spPr>
          <a:xfrm>
            <a:off x="1219199" y="1619835"/>
            <a:ext cx="938733" cy="540567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95047-4684-88AC-D9D4-1B6D3E4C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68" y="1393993"/>
            <a:ext cx="2679581" cy="1905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64BD39-29FE-F382-797F-9785030E0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55" y="1393993"/>
            <a:ext cx="2779735" cy="19767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0C5CC7-3D10-A4DE-5577-6F40EC71708E}"/>
              </a:ext>
            </a:extLst>
          </p:cNvPr>
          <p:cNvSpPr/>
          <p:nvPr/>
        </p:nvSpPr>
        <p:spPr>
          <a:xfrm>
            <a:off x="5257495" y="1749875"/>
            <a:ext cx="518465" cy="164242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6E0346-95B5-C1FA-5948-5519BA926AE5}"/>
              </a:ext>
            </a:extLst>
          </p:cNvPr>
          <p:cNvSpPr/>
          <p:nvPr/>
        </p:nvSpPr>
        <p:spPr>
          <a:xfrm>
            <a:off x="7261859" y="2187263"/>
            <a:ext cx="1734231" cy="1183431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036204-A739-7DAE-C007-9FAB9DA19E0A}"/>
              </a:ext>
            </a:extLst>
          </p:cNvPr>
          <p:cNvSpPr/>
          <p:nvPr/>
        </p:nvSpPr>
        <p:spPr>
          <a:xfrm>
            <a:off x="6216355" y="2508694"/>
            <a:ext cx="938733" cy="615506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1FFC0C0-AF3D-69CF-1B92-1CB983D13EA4}"/>
              </a:ext>
            </a:extLst>
          </p:cNvPr>
          <p:cNvSpPr txBox="1">
            <a:spLocks/>
          </p:cNvSpPr>
          <p:nvPr/>
        </p:nvSpPr>
        <p:spPr>
          <a:xfrm>
            <a:off x="6279889" y="3704852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[The timetable automatically schedules, also the chosen class is checked]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C6D8B98-18CE-0F5A-B6F6-FF123E3D1B38}"/>
              </a:ext>
            </a:extLst>
          </p:cNvPr>
          <p:cNvSpPr txBox="1">
            <a:spLocks/>
          </p:cNvSpPr>
          <p:nvPr/>
        </p:nvSpPr>
        <p:spPr>
          <a:xfrm>
            <a:off x="2816962" y="4871634"/>
            <a:ext cx="6534731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P/S: Remember to click “Save Timetable” for further uses!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80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E12CF-CCD6-0978-3A30-7EDB15635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3739D3-E207-F20F-1FBE-58EBD7D6BF4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4F08EECB-4625-33A3-7AB9-59B323340D6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Heuristic Evaluation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1627F34-132A-07B7-5CEB-A06545783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902980"/>
              </p:ext>
            </p:extLst>
          </p:nvPr>
        </p:nvGraphicFramePr>
        <p:xfrm>
          <a:off x="376352" y="555330"/>
          <a:ext cx="8391294" cy="4207008"/>
        </p:xfrm>
        <a:graphic>
          <a:graphicData uri="http://schemas.openxmlformats.org/drawingml/2006/table">
            <a:tbl>
              <a:tblPr firstRow="1" firstCol="1" bandRow="1">
                <a:tableStyleId>{710CB372-2525-474F-9F3D-291556B7BE7B}</a:tableStyleId>
              </a:tblPr>
              <a:tblGrid>
                <a:gridCol w="3725734">
                  <a:extLst>
                    <a:ext uri="{9D8B030D-6E8A-4147-A177-3AD203B41FA5}">
                      <a16:colId xmlns:a16="http://schemas.microsoft.com/office/drawing/2014/main" val="768206278"/>
                    </a:ext>
                  </a:extLst>
                </a:gridCol>
                <a:gridCol w="770321">
                  <a:extLst>
                    <a:ext uri="{9D8B030D-6E8A-4147-A177-3AD203B41FA5}">
                      <a16:colId xmlns:a16="http://schemas.microsoft.com/office/drawing/2014/main" val="3559410452"/>
                    </a:ext>
                  </a:extLst>
                </a:gridCol>
                <a:gridCol w="770321">
                  <a:extLst>
                    <a:ext uri="{9D8B030D-6E8A-4147-A177-3AD203B41FA5}">
                      <a16:colId xmlns:a16="http://schemas.microsoft.com/office/drawing/2014/main" val="3808662525"/>
                    </a:ext>
                  </a:extLst>
                </a:gridCol>
                <a:gridCol w="770321">
                  <a:extLst>
                    <a:ext uri="{9D8B030D-6E8A-4147-A177-3AD203B41FA5}">
                      <a16:colId xmlns:a16="http://schemas.microsoft.com/office/drawing/2014/main" val="1142128686"/>
                    </a:ext>
                  </a:extLst>
                </a:gridCol>
                <a:gridCol w="770321">
                  <a:extLst>
                    <a:ext uri="{9D8B030D-6E8A-4147-A177-3AD203B41FA5}">
                      <a16:colId xmlns:a16="http://schemas.microsoft.com/office/drawing/2014/main" val="1402723194"/>
                    </a:ext>
                  </a:extLst>
                </a:gridCol>
                <a:gridCol w="770321">
                  <a:extLst>
                    <a:ext uri="{9D8B030D-6E8A-4147-A177-3AD203B41FA5}">
                      <a16:colId xmlns:a16="http://schemas.microsoft.com/office/drawing/2014/main" val="977889324"/>
                    </a:ext>
                  </a:extLst>
                </a:gridCol>
                <a:gridCol w="813955">
                  <a:extLst>
                    <a:ext uri="{9D8B030D-6E8A-4147-A177-3AD203B41FA5}">
                      <a16:colId xmlns:a16="http://schemas.microsoft.com/office/drawing/2014/main" val="2276197111"/>
                    </a:ext>
                  </a:extLst>
                </a:gridCol>
              </a:tblGrid>
              <a:tr h="1066045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Category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# Viol.</a:t>
                      </a: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(sev 0)</a:t>
                      </a:r>
                      <a:endParaRPr lang="en-US" sz="1300" b="1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# Viol.</a:t>
                      </a: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(</a:t>
                      </a:r>
                      <a:r>
                        <a:rPr lang="en-US" sz="1300" b="1" kern="100" dirty="0" err="1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</a:t>
                      </a: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 1)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# Viol.</a:t>
                      </a: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(</a:t>
                      </a:r>
                      <a:r>
                        <a:rPr lang="en-US" sz="1300" b="1" kern="100" dirty="0" err="1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</a:t>
                      </a: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 2)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# Viol.</a:t>
                      </a: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(</a:t>
                      </a:r>
                      <a:r>
                        <a:rPr lang="en-US" sz="1300" b="1" kern="100" dirty="0" err="1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</a:t>
                      </a: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 3)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# Viol.</a:t>
                      </a: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(</a:t>
                      </a:r>
                      <a:r>
                        <a:rPr lang="en-US" sz="1300" b="1" kern="100" dirty="0" err="1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</a:t>
                      </a: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 4)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# Viol.</a:t>
                      </a:r>
                    </a:p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(total)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94139959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H1: Visibility of System Status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3493028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H2: Match between System &amp; Real World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43302619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H3: User Control &amp; Freedom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9442656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H4: Consistency &amp; Standards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4633067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H5: Error Prevention</a:t>
                      </a:r>
                      <a:endParaRPr lang="en-US" sz="1300" b="1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4153622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H6: Recognition Rather Than Recall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3238819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H7: Flexibility &amp; Efficiency of Use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54637753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H8: Aesthetic &amp; Minimalist Design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4721215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H9: Recognize, Diagnose, &amp; Recover from Errors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5045307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H10: Help &amp; Documentation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0537809"/>
                  </a:ext>
                </a:extLst>
              </a:tr>
              <a:tr h="21366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Total Violations by Severity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13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12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29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7531" marR="6753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4886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33856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4B3A-2701-5DF6-17B4-125D89FA8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02FC54-A779-05ED-ACF3-05BB49FD3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ABD3030E-219D-0C3B-52ED-B094B5AB10E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Heuristic Evaluation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DDDC517-2995-195A-4A0B-5AEB3329A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6476216"/>
              </p:ext>
            </p:extLst>
          </p:nvPr>
        </p:nvGraphicFramePr>
        <p:xfrm>
          <a:off x="311149" y="1695702"/>
          <a:ext cx="8521699" cy="1752096"/>
        </p:xfrm>
        <a:graphic>
          <a:graphicData uri="http://schemas.openxmlformats.org/drawingml/2006/table">
            <a:tbl>
              <a:tblPr firstRow="1" firstCol="1" bandRow="1">
                <a:tableStyleId>{710CB372-2525-474F-9F3D-291556B7BE7B}</a:tableStyleId>
              </a:tblPr>
              <a:tblGrid>
                <a:gridCol w="4063147">
                  <a:extLst>
                    <a:ext uri="{9D8B030D-6E8A-4147-A177-3AD203B41FA5}">
                      <a16:colId xmlns:a16="http://schemas.microsoft.com/office/drawing/2014/main" val="2992379796"/>
                    </a:ext>
                  </a:extLst>
                </a:gridCol>
                <a:gridCol w="1486184">
                  <a:extLst>
                    <a:ext uri="{9D8B030D-6E8A-4147-A177-3AD203B41FA5}">
                      <a16:colId xmlns:a16="http://schemas.microsoft.com/office/drawing/2014/main" val="3978352738"/>
                    </a:ext>
                  </a:extLst>
                </a:gridCol>
                <a:gridCol w="1486184">
                  <a:extLst>
                    <a:ext uri="{9D8B030D-6E8A-4147-A177-3AD203B41FA5}">
                      <a16:colId xmlns:a16="http://schemas.microsoft.com/office/drawing/2014/main" val="873471255"/>
                    </a:ext>
                  </a:extLst>
                </a:gridCol>
                <a:gridCol w="1486184">
                  <a:extLst>
                    <a:ext uri="{9D8B030D-6E8A-4147-A177-3AD203B41FA5}">
                      <a16:colId xmlns:a16="http://schemas.microsoft.com/office/drawing/2014/main" val="17248414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Severity / Evaluator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Bao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Minh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Phong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9497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% Sev. 0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6183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% Sev. 1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33.33%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33.33%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33.33%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2724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% Sev. 2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53.85%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30.77%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53.85%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8877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% Sev. 3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8.33%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25%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66.67%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19887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% Sev. 4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100%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4878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Total (Sev. 3 &amp; 4)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7.69%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30.77%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61.54%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8192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Total (all severity levels)</a:t>
                      </a:r>
                      <a:endParaRPr lang="en-US" sz="13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31.03%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31.03%</a:t>
                      </a:r>
                      <a:endParaRPr lang="en-US" sz="13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3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55.17%</a:t>
                      </a:r>
                      <a:endParaRPr lang="en-US" sz="13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74728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17748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9B1E9-6069-4693-BEB0-7D3F8D81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4E69C9-2C78-9EC2-B080-061CB102B0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094DC7-8340-39D2-48AA-C01C3429A251}"/>
              </a:ext>
            </a:extLst>
          </p:cNvPr>
          <p:cNvSpPr txBox="1"/>
          <p:nvPr/>
        </p:nvSpPr>
        <p:spPr>
          <a:xfrm>
            <a:off x="145980" y="795609"/>
            <a:ext cx="88520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5"/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13 issues with severity 3 and 4: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H1 Visibility of System Status (2 issues): 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Users may not receive timely feedback, leading to confusion.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H2 Match Between System and the Real World (1 issue): 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Some design elements don’t align with user expectations, affecting intuitiveness.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H3 User Control and Freedom (2 issues): 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Lack of options to undo or escape actions, causing frustration.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H5 Error Prevention (3 issues): 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Design elements fail to prevent user mistakes, increasing error-proneness.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H6 Recognition Rather than Recall (3 issues): 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Users are forced to remember information, raising cognitive load.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H9 Error Recovery (2 issues): 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Insufficient error diagnosis and recovery support for users.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2DA1465A-FCF7-089D-A953-933F824EF67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Heuristic Evaluation</a:t>
            </a:r>
          </a:p>
        </p:txBody>
      </p:sp>
    </p:spTree>
    <p:extLst>
      <p:ext uri="{BB962C8B-B14F-4D97-AF65-F5344CB8AC3E}">
        <p14:creationId xmlns:p14="http://schemas.microsoft.com/office/powerpoint/2010/main" val="2631717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7244-B867-2569-F24C-33DEE7DD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4B8B2-EB5D-F5A2-1B2E-616C4B9E1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81" y="2086834"/>
            <a:ext cx="3863806" cy="716700"/>
          </a:xfrm>
        </p:spPr>
        <p:txBody>
          <a:bodyPr/>
          <a:lstStyle/>
          <a:p>
            <a:r>
              <a:rPr lang="en-US" dirty="0"/>
              <a:t>Students should quickly </a:t>
            </a:r>
          </a:p>
          <a:p>
            <a:r>
              <a:rPr lang="en-US" dirty="0"/>
              <a:t>understand how to use the </a:t>
            </a:r>
          </a:p>
          <a:p>
            <a:r>
              <a:rPr lang="en-US" dirty="0"/>
              <a:t>website without needing instructions.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11AE2C-9B54-3E81-C67B-9E96324E9FF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Personalization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C64B1E-0F20-4E4C-855C-E15658523EF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13543" y="2086834"/>
            <a:ext cx="3863806" cy="716700"/>
          </a:xfrm>
        </p:spPr>
        <p:txBody>
          <a:bodyPr/>
          <a:lstStyle/>
          <a:p>
            <a:r>
              <a:rPr lang="en-US" dirty="0"/>
              <a:t>Different students have </a:t>
            </a:r>
          </a:p>
          <a:p>
            <a:r>
              <a:rPr lang="en-US" dirty="0"/>
              <a:t>different scheduling needs, </a:t>
            </a:r>
          </a:p>
          <a:p>
            <a:r>
              <a:rPr lang="en-US" dirty="0"/>
              <a:t>so flexibility is crucial.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2C5AD4-19A3-816C-512C-6D0A785B564B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49B019-FA13-9A84-68E5-1AABC9405E5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2281" y="3611434"/>
            <a:ext cx="3863806" cy="716700"/>
          </a:xfrm>
        </p:spPr>
        <p:txBody>
          <a:bodyPr/>
          <a:lstStyle/>
          <a:p>
            <a:r>
              <a:rPr lang="en-US" dirty="0"/>
              <a:t>Students need to organize </a:t>
            </a:r>
          </a:p>
          <a:p>
            <a:r>
              <a:rPr lang="en-US" dirty="0"/>
              <a:t>timetables quickly to save </a:t>
            </a:r>
          </a:p>
          <a:p>
            <a:r>
              <a:rPr lang="en-US" dirty="0"/>
              <a:t>time during course </a:t>
            </a:r>
          </a:p>
          <a:p>
            <a:r>
              <a:rPr lang="en-US" dirty="0"/>
              <a:t>registration.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607B11F-199A-48E0-E476-EAD6320F77F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885A047-D4FD-B17F-3C0E-80576CB891D2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13543" y="3611433"/>
            <a:ext cx="3863806" cy="716700"/>
          </a:xfrm>
        </p:spPr>
        <p:txBody>
          <a:bodyPr/>
          <a:lstStyle/>
          <a:p>
            <a:r>
              <a:rPr lang="en-US" dirty="0"/>
              <a:t>Knowing where classes are </a:t>
            </a:r>
          </a:p>
          <a:p>
            <a:r>
              <a:rPr lang="en-US" dirty="0"/>
              <a:t>located helps students plan </a:t>
            </a:r>
          </a:p>
          <a:p>
            <a:r>
              <a:rPr lang="en-US" dirty="0"/>
              <a:t>their day effectively.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A799CD3-9F88-78FD-791D-1FDB0CDCBB7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002324" y="711181"/>
            <a:ext cx="2640161" cy="572700"/>
          </a:xfrm>
        </p:spPr>
        <p:txBody>
          <a:bodyPr/>
          <a:lstStyle/>
          <a:p>
            <a:r>
              <a:rPr lang="en-US" dirty="0"/>
              <a:t>Identified Values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AD32767B-B9F7-BF80-5943-DF1BB87F4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41"/>
          <a:stretch/>
        </p:blipFill>
        <p:spPr bwMode="auto">
          <a:xfrm rot="21482031">
            <a:off x="5014562" y="-411349"/>
            <a:ext cx="3367238" cy="219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881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4E08-B9C2-CBBA-56DE-B673E8D7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0887-CA9D-EA72-567D-55F0E79B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3D841-21DD-CB0C-AC4F-E26032445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81" y="2086834"/>
            <a:ext cx="3863806" cy="716700"/>
          </a:xfrm>
        </p:spPr>
        <p:txBody>
          <a:bodyPr/>
          <a:lstStyle/>
          <a:p>
            <a:r>
              <a:rPr lang="en-US" dirty="0"/>
              <a:t>Drag-and-drop Excel upload</a:t>
            </a:r>
          </a:p>
          <a:p>
            <a:r>
              <a:rPr lang="en-US" dirty="0"/>
              <a:t>with instant confirmation.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718720-1E4A-7244-79FE-4976D951FA6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Personalization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A45B4D-607E-5504-4B44-ED228899F30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13543" y="2086834"/>
            <a:ext cx="3863806" cy="716700"/>
          </a:xfrm>
        </p:spPr>
        <p:txBody>
          <a:bodyPr/>
          <a:lstStyle/>
          <a:p>
            <a:r>
              <a:rPr lang="en-US" dirty="0"/>
              <a:t>Set custom preferences like </a:t>
            </a:r>
          </a:p>
          <a:p>
            <a:r>
              <a:rPr lang="en-US" dirty="0"/>
              <a:t>off-days or study times.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A4B7D-4FA5-7058-D517-8F924687723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1A1C791-7E18-529B-4667-DF429287ABA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2281" y="3611434"/>
            <a:ext cx="3863806" cy="716700"/>
          </a:xfrm>
        </p:spPr>
        <p:txBody>
          <a:bodyPr/>
          <a:lstStyle/>
          <a:p>
            <a:r>
              <a:rPr lang="en-US" dirty="0"/>
              <a:t>Auto-generate timetable based </a:t>
            </a:r>
          </a:p>
          <a:p>
            <a:r>
              <a:rPr lang="en-US" dirty="0"/>
              <a:t>on user preferences.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8C4F1A-349D-B498-C65B-CE690EB3A7D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00BCAFF-9113-768F-D512-87E5FDCBAE92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13543" y="3611433"/>
            <a:ext cx="3863806" cy="716700"/>
          </a:xfrm>
        </p:spPr>
        <p:txBody>
          <a:bodyPr/>
          <a:lstStyle/>
          <a:p>
            <a:r>
              <a:rPr lang="en-US" dirty="0"/>
              <a:t>Campus map showing class </a:t>
            </a:r>
          </a:p>
          <a:p>
            <a:r>
              <a:rPr lang="en-US" dirty="0"/>
              <a:t>locations clearly.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0ADB107-A5D5-71EB-ECA7-435192227352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002325" y="711181"/>
            <a:ext cx="2579706" cy="572700"/>
          </a:xfrm>
        </p:spPr>
        <p:txBody>
          <a:bodyPr/>
          <a:lstStyle/>
          <a:p>
            <a:r>
              <a:rPr lang="en-US" dirty="0"/>
              <a:t>Value-Aligned Features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35A9BF3-68F6-428D-938F-B496B7DF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05"/>
          <a:stretch/>
        </p:blipFill>
        <p:spPr bwMode="auto">
          <a:xfrm rot="21482031">
            <a:off x="5015103" y="-411357"/>
            <a:ext cx="3367238" cy="222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902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150E9-7402-C1E0-4EF0-7022A3D59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41601-EADB-A12B-9183-2F5B00E7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0" y="1799574"/>
            <a:ext cx="2917800" cy="488400"/>
          </a:xfrm>
        </p:spPr>
        <p:txBody>
          <a:bodyPr/>
          <a:lstStyle/>
          <a:p>
            <a:r>
              <a:rPr lang="en-US" dirty="0"/>
              <a:t>Simplicity vs. Customization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4AD9F4-CBC0-279E-571A-DCECF61EB4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81" y="2181175"/>
            <a:ext cx="3863806" cy="716700"/>
          </a:xfrm>
        </p:spPr>
        <p:txBody>
          <a:bodyPr/>
          <a:lstStyle/>
          <a:p>
            <a:r>
              <a:rPr lang="en-US" dirty="0"/>
              <a:t>Balancing ease of use with</a:t>
            </a:r>
          </a:p>
          <a:p>
            <a:r>
              <a:rPr lang="en-US" dirty="0"/>
              <a:t>user control over</a:t>
            </a:r>
          </a:p>
          <a:p>
            <a:r>
              <a:rPr lang="en-US" dirty="0"/>
              <a:t>personalizing the system.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063917B-DE11-D1BA-B38B-639FE8F9708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18730" y="1799574"/>
            <a:ext cx="2917800" cy="488400"/>
          </a:xfrm>
        </p:spPr>
        <p:txBody>
          <a:bodyPr/>
          <a:lstStyle/>
          <a:p>
            <a:r>
              <a:rPr lang="en-US" dirty="0"/>
              <a:t>Clarity vs. Visual Balance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06862E4-EFAE-22CF-CB86-68E858C316B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13543" y="2181175"/>
            <a:ext cx="3863806" cy="716700"/>
          </a:xfrm>
        </p:spPr>
        <p:txBody>
          <a:bodyPr/>
          <a:lstStyle/>
          <a:p>
            <a:pPr algn="l"/>
            <a:r>
              <a:rPr lang="en-US" dirty="0"/>
              <a:t>Enhancing clarity may disrupt</a:t>
            </a:r>
          </a:p>
          <a:p>
            <a:r>
              <a:rPr lang="en-US" dirty="0"/>
              <a:t>visual harmony.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54BE4A-4012-E84B-1922-33739B51785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07470" y="3315439"/>
            <a:ext cx="2917800" cy="488400"/>
          </a:xfrm>
        </p:spPr>
        <p:txBody>
          <a:bodyPr/>
          <a:lstStyle/>
          <a:p>
            <a:r>
              <a:rPr lang="en-US" dirty="0"/>
              <a:t>Efficiency vs. Comprehensiveness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C888B66-8C08-EB89-CB0F-EFFE90AEFC3B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2281" y="3705775"/>
            <a:ext cx="3863806" cy="716700"/>
          </a:xfrm>
        </p:spPr>
        <p:txBody>
          <a:bodyPr/>
          <a:lstStyle/>
          <a:p>
            <a:r>
              <a:rPr lang="en-US" dirty="0"/>
              <a:t>Striving for a fast,</a:t>
            </a:r>
          </a:p>
          <a:p>
            <a:r>
              <a:rPr lang="en-US" dirty="0"/>
              <a:t>efficient interface without</a:t>
            </a:r>
          </a:p>
          <a:p>
            <a:r>
              <a:rPr lang="en-US" dirty="0"/>
              <a:t>sacrificing detailed</a:t>
            </a:r>
          </a:p>
          <a:p>
            <a:r>
              <a:rPr lang="en-US" dirty="0"/>
              <a:t>functionality.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7B93867-AC3B-C184-C0D0-6A2C20AF56A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318730" y="3315439"/>
            <a:ext cx="2917800" cy="488400"/>
          </a:xfrm>
        </p:spPr>
        <p:txBody>
          <a:bodyPr/>
          <a:lstStyle/>
          <a:p>
            <a:r>
              <a:rPr lang="en-US" dirty="0"/>
              <a:t>Streamlined Design vs. User Needs for Detail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0DC6D76-7638-2BFE-8D7D-3201771C4F09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13543" y="3705774"/>
            <a:ext cx="3863806" cy="716700"/>
          </a:xfrm>
        </p:spPr>
        <p:txBody>
          <a:bodyPr/>
          <a:lstStyle/>
          <a:p>
            <a:r>
              <a:rPr lang="en-US" dirty="0"/>
              <a:t>Simplified design vs. the</a:t>
            </a:r>
          </a:p>
          <a:p>
            <a:r>
              <a:rPr lang="en-US" dirty="0"/>
              <a:t>need for detailed</a:t>
            </a:r>
          </a:p>
          <a:p>
            <a:r>
              <a:rPr lang="en-US" dirty="0"/>
              <a:t>information.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4697913-430E-C472-894E-8B170818816D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596369" y="711181"/>
            <a:ext cx="2640161" cy="572700"/>
          </a:xfrm>
        </p:spPr>
        <p:txBody>
          <a:bodyPr/>
          <a:lstStyle/>
          <a:p>
            <a:pPr algn="r"/>
            <a:r>
              <a:rPr lang="en-US" dirty="0"/>
              <a:t>Conflicting Values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CD71563B-9CF9-51AE-A0A6-79014A6583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41"/>
          <a:stretch/>
        </p:blipFill>
        <p:spPr bwMode="auto">
          <a:xfrm rot="21482031">
            <a:off x="682750" y="-646782"/>
            <a:ext cx="3367238" cy="219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6448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424FA-A5DE-EAB5-F8D5-E51E46717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8EE0-1896-A6A1-81EC-BC3DC93AC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0" y="1799574"/>
            <a:ext cx="2917800" cy="488400"/>
          </a:xfrm>
        </p:spPr>
        <p:txBody>
          <a:bodyPr/>
          <a:lstStyle/>
          <a:p>
            <a:r>
              <a:rPr lang="en-US" dirty="0"/>
              <a:t>Simplicity vs. Customization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B02096-087E-6BF0-0BEF-1E93395AF5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81" y="2181175"/>
            <a:ext cx="3863806" cy="716700"/>
          </a:xfrm>
        </p:spPr>
        <p:txBody>
          <a:bodyPr/>
          <a:lstStyle/>
          <a:p>
            <a:r>
              <a:rPr lang="en-US" dirty="0"/>
              <a:t>Simple default settings with</a:t>
            </a:r>
          </a:p>
          <a:p>
            <a:r>
              <a:rPr lang="en-US" dirty="0"/>
              <a:t>options for color and layout</a:t>
            </a:r>
          </a:p>
          <a:p>
            <a:r>
              <a:rPr lang="en-US" dirty="0"/>
              <a:t>adjustments.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E7F483-EF9A-5558-243C-AA661D101B0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18730" y="1799574"/>
            <a:ext cx="2917800" cy="488400"/>
          </a:xfrm>
        </p:spPr>
        <p:txBody>
          <a:bodyPr/>
          <a:lstStyle/>
          <a:p>
            <a:r>
              <a:rPr lang="en-US" dirty="0"/>
              <a:t>Clarity vs. Visual Balance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AA1C4A-E2DD-FE03-5884-430EC469DA2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13543" y="2181175"/>
            <a:ext cx="3863806" cy="716700"/>
          </a:xfrm>
        </p:spPr>
        <p:txBody>
          <a:bodyPr/>
          <a:lstStyle/>
          <a:p>
            <a:r>
              <a:rPr lang="en-US" dirty="0"/>
              <a:t>Clearer elements, but slight</a:t>
            </a:r>
          </a:p>
          <a:p>
            <a:r>
              <a:rPr lang="en-US" dirty="0"/>
              <a:t>layout imbalance.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4CD682-BC59-6AE6-2024-A94216B44FE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07470" y="3315439"/>
            <a:ext cx="2917800" cy="488400"/>
          </a:xfrm>
        </p:spPr>
        <p:txBody>
          <a:bodyPr/>
          <a:lstStyle/>
          <a:p>
            <a:r>
              <a:rPr lang="en-US" dirty="0"/>
              <a:t>Efficiency vs. Comprehensiveness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C26EA4E-E6CA-A1A9-FECE-223DBF07398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2281" y="3705775"/>
            <a:ext cx="3863806" cy="716700"/>
          </a:xfrm>
        </p:spPr>
        <p:txBody>
          <a:bodyPr/>
          <a:lstStyle/>
          <a:p>
            <a:r>
              <a:rPr lang="en-US" dirty="0"/>
              <a:t>Streamlined layout with</a:t>
            </a:r>
          </a:p>
          <a:p>
            <a:r>
              <a:rPr lang="en-US" dirty="0"/>
              <a:t>drill-down options for more</a:t>
            </a:r>
          </a:p>
          <a:p>
            <a:r>
              <a:rPr lang="en-US" dirty="0"/>
              <a:t>details.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BEA5DAD-FD2E-A9AF-C0FD-E734D61A418E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318730" y="3315439"/>
            <a:ext cx="2917800" cy="488400"/>
          </a:xfrm>
        </p:spPr>
        <p:txBody>
          <a:bodyPr/>
          <a:lstStyle/>
          <a:p>
            <a:r>
              <a:rPr lang="en-US" dirty="0"/>
              <a:t>Streamlined Design vs. User Needs for Detail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A9436DE-7A73-7517-119A-3B7C7307CE20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13543" y="3705774"/>
            <a:ext cx="3863806" cy="716700"/>
          </a:xfrm>
        </p:spPr>
        <p:txBody>
          <a:bodyPr/>
          <a:lstStyle/>
          <a:p>
            <a:r>
              <a:rPr lang="en-US" dirty="0"/>
              <a:t>Key features visible, with</a:t>
            </a:r>
          </a:p>
          <a:p>
            <a:r>
              <a:rPr lang="en-US" dirty="0"/>
              <a:t>optional detailed views.</a:t>
            </a:r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8A78DB9F-5C7C-236E-D286-C4A515B5A0A9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5596369" y="711181"/>
            <a:ext cx="2640161" cy="572700"/>
          </a:xfrm>
        </p:spPr>
        <p:txBody>
          <a:bodyPr/>
          <a:lstStyle/>
          <a:p>
            <a:pPr algn="r"/>
            <a:r>
              <a:rPr lang="en-US" dirty="0"/>
              <a:t>Value-Aligned Features</a:t>
            </a:r>
          </a:p>
        </p:txBody>
      </p:sp>
      <p:pic>
        <p:nvPicPr>
          <p:cNvPr id="17" name="Picture 6">
            <a:extLst>
              <a:ext uri="{FF2B5EF4-FFF2-40B4-BE49-F238E27FC236}">
                <a16:creationId xmlns:a16="http://schemas.microsoft.com/office/drawing/2014/main" id="{3C040880-12AD-647A-63F4-DF0CCEA25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41"/>
          <a:stretch/>
        </p:blipFill>
        <p:spPr bwMode="auto">
          <a:xfrm rot="21482031">
            <a:off x="682750" y="-646782"/>
            <a:ext cx="3367238" cy="219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89943"/>
      </p:ext>
    </p:extLst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</TotalTime>
  <Words>4948</Words>
  <Application>Microsoft Office PowerPoint</Application>
  <PresentationFormat>On-screen Show (16:9)</PresentationFormat>
  <Paragraphs>817</Paragraphs>
  <Slides>116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5" baseType="lpstr">
      <vt:lpstr>Concert One</vt:lpstr>
      <vt:lpstr>Coming Soon</vt:lpstr>
      <vt:lpstr>Arial</vt:lpstr>
      <vt:lpstr>Roboto Mono Medium</vt:lpstr>
      <vt:lpstr>Wingdings</vt:lpstr>
      <vt:lpstr>Courier New</vt:lpstr>
      <vt:lpstr>Anonymous Pro</vt:lpstr>
      <vt:lpstr>Times New Roman</vt:lpstr>
      <vt:lpstr>Notebook Lesson by Slidesgo</vt:lpstr>
      <vt:lpstr>TIMETABLE PLANNER WEBSITE</vt:lpstr>
      <vt:lpstr>Table of Contents!</vt:lpstr>
      <vt:lpstr>01</vt:lpstr>
      <vt:lpstr>Nguyen Gia Bao</vt:lpstr>
      <vt:lpstr>Name, Logo and Slogan</vt:lpstr>
      <vt:lpstr>Name, Logo and Slogan</vt:lpstr>
      <vt:lpstr>Problem</vt:lpstr>
      <vt:lpstr>02</vt:lpstr>
      <vt:lpstr>PowerPoint Presentation</vt:lpstr>
      <vt:lpstr>Questions</vt:lpstr>
      <vt:lpstr>Participants</vt:lpstr>
      <vt:lpstr>PowerPoint Presentation</vt:lpstr>
      <vt:lpstr>PowerPoint Presentation</vt:lpstr>
      <vt:lpstr>Needs</vt:lpstr>
      <vt:lpstr>PowerPoint Presentation</vt:lpstr>
      <vt:lpstr>PowerPoint Presentation</vt:lpstr>
      <vt:lpstr>Needs</vt:lpstr>
      <vt:lpstr>PowerPoint Presentation</vt:lpstr>
      <vt:lpstr>PowerPoint Presentation</vt:lpstr>
      <vt:lpstr>Needs</vt:lpstr>
      <vt:lpstr>PowerPoint Presentation</vt:lpstr>
      <vt:lpstr>PowerPoint Presentation</vt:lpstr>
      <vt:lpstr>Needs</vt:lpstr>
      <vt:lpstr>PowerPoint Presentation</vt:lpstr>
      <vt:lpstr>PowerPoint Presentation</vt:lpstr>
      <vt:lpstr>Needs</vt:lpstr>
      <vt:lpstr>PowerPoint Presentation</vt:lpstr>
      <vt:lpstr>PowerPoint Presentation</vt:lpstr>
      <vt:lpstr>Needs</vt:lpstr>
      <vt:lpstr>Simplicity vs. Customization</vt:lpstr>
      <vt:lpstr>Surprises</vt:lpstr>
      <vt:lpstr>Summary</vt:lpstr>
      <vt:lpstr>03</vt:lpstr>
      <vt:lpstr>PowerPoint Presentation</vt:lpstr>
      <vt:lpstr>PowerPoint Presentation</vt:lpstr>
      <vt:lpstr>PowerPoint Presentation</vt:lpstr>
      <vt:lpstr>PowerPoint Presentation</vt:lpstr>
      <vt:lpstr>Characters</vt:lpstr>
      <vt:lpstr>04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</vt:lpstr>
      <vt:lpstr>PowerPoint Presentation</vt:lpstr>
      <vt:lpstr>Pros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Duy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Intuitiveness</vt:lpstr>
      <vt:lpstr>Intuitiveness</vt:lpstr>
      <vt:lpstr>Simplicity vs. Customization</vt:lpstr>
      <vt:lpstr>Simplicity vs. Customization</vt:lpstr>
      <vt:lpstr>05</vt:lpstr>
      <vt:lpstr>PowerPoint Presentation</vt:lpstr>
      <vt:lpstr>PowerPoint Presentation</vt:lpstr>
      <vt:lpstr>PowerPoint Presentation</vt:lpstr>
      <vt:lpstr>PowerPoint Presentation</vt:lpstr>
      <vt:lpstr>06</vt:lpstr>
      <vt:lpstr>PowerPoint Presentation</vt:lpstr>
      <vt:lpstr>PowerPoint Presentation</vt:lpstr>
      <vt:lpstr>PowerPoint Presentation</vt:lpstr>
      <vt:lpstr>TIMETABLE PLANNER WEBSITE</vt:lpstr>
      <vt:lpstr>TIMETABLE PLANNER WEBSITE</vt:lpstr>
      <vt:lpstr>PowerPoint Presentation</vt:lpstr>
      <vt:lpstr>Concept Video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Huu Phong</cp:lastModifiedBy>
  <cp:revision>163</cp:revision>
  <dcterms:modified xsi:type="dcterms:W3CDTF">2024-12-29T18:51:04Z</dcterms:modified>
</cp:coreProperties>
</file>